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29_8AA509B1.xml" ContentType="application/vnd.ms-powerpoint.comments+xml"/>
  <Override PartName="/ppt/comments/modernComment_12A_1DB32672.xml" ContentType="application/vnd.ms-powerpoint.comments+xml"/>
  <Override PartName="/ppt/comments/modernComment_12B_EA2281B1.xml" ContentType="application/vnd.ms-powerpoint.comments+xml"/>
  <Override PartName="/ppt/comments/modernComment_116_1EB6819D.xml" ContentType="application/vnd.ms-powerpoint.comments+xml"/>
  <Override PartName="/ppt/notesSlides/notesSlide1.xml" ContentType="application/vnd.openxmlformats-officedocument.presentationml.notesSlide+xml"/>
  <Override PartName="/ppt/comments/modernComment_11D_49F2026D.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7" r:id="rId2"/>
    <p:sldId id="290" r:id="rId3"/>
    <p:sldId id="266" r:id="rId4"/>
    <p:sldId id="297" r:id="rId5"/>
    <p:sldId id="298" r:id="rId6"/>
    <p:sldId id="299" r:id="rId7"/>
    <p:sldId id="278" r:id="rId8"/>
    <p:sldId id="285" r:id="rId9"/>
    <p:sldId id="286" r:id="rId10"/>
    <p:sldId id="291" r:id="rId11"/>
    <p:sldId id="292" r:id="rId12"/>
    <p:sldId id="293" r:id="rId13"/>
    <p:sldId id="295" r:id="rId14"/>
    <p:sldId id="300" r:id="rId15"/>
    <p:sldId id="30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2A3A49-A862-EFFD-9B4F-F6A70113FD31}" name="Zofia Duda" initials="ZD" userId="S::247113@edu.p.lodz.pl::24dc92f6-268c-4904-bb99-03595366d225" providerId="AD"/>
  <p188:author id="{A20CBB7C-2799-025F-CEA1-977D6349E1BD}" name="Joanna Nowicka" initials="JN" userId="S::247002@edu.p.lodz.pl::c4075ad3-2f71-4df6-aa5f-c5ad8e82485d" providerId="AD"/>
  <p188:author id="{3D1F5CAD-8238-CA5E-95D5-5EAF5C528266}" name="Filip Tworus" initials="FT" userId="73596a44e8d73f5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CFF705-F9AE-4DDB-B24C-091B22BAE0C9}" v="24" dt="2024-01-29T17:55:08.624"/>
    <p1510:client id="{0C23245F-2609-4C01-A056-AA31FFC9C1D0}" v="54" dt="2024-01-30T15:44:40.875"/>
    <p1510:client id="{0E3E5982-D207-4ADA-B590-BD749D1C6F75}" v="6" dt="2024-01-29T18:09:16.634"/>
    <p1510:client id="{145E0D31-F916-4619-8C96-D04B0B0E9482}" v="364" dt="2024-01-30T16:56:10.475"/>
    <p1510:client id="{175DD4D8-94FF-4BB9-8850-96404D7CB4CC}" v="29" dt="2024-01-29T15:01:36.659"/>
    <p1510:client id="{31CE61B8-5454-4D7E-95A1-2D09056A6699}" v="13" dt="2024-01-30T19:24:14.370"/>
    <p1510:client id="{40030B77-F817-4240-A594-27D4F180F379}" v="6" dt="2024-01-29T15:55:08.371"/>
    <p1510:client id="{5E6D1E9E-E9F2-4F31-BF99-D7FB8003DEE3}" v="38" dt="2024-01-30T19:24:14.277"/>
    <p1510:client id="{8BBCC33B-D19F-4923-8AB6-692DFE74E8A8}" v="155" dt="2024-01-30T11:37:42.640"/>
    <p1510:client id="{8CFD440B-1CD5-45C0-9F53-E3B7DB17D53E}" v="8" dt="2024-01-30T19:27:42.075"/>
    <p1510:client id="{8D87BD08-7A63-4E60-BACC-B87A44EB79F2}" v="3" dt="2024-01-30T19:18:36.773"/>
    <p1510:client id="{C7A1D0E2-6860-4179-B3E4-E2442A1B4F57}" v="161" dt="2024-01-30T21:20:12.391"/>
    <p1510:client id="{C8A658FB-40FC-497C-A63A-3FB4D680E74B}" v="420" dt="2024-01-29T16:35:33.226"/>
    <p1510:client id="{F58664B5-7C61-4E24-A586-BB1C2FE58FDE}" v="12" dt="2024-01-30T19:19:45.866"/>
    <p1510:client id="{F72F3B02-8B3E-49F2-9E95-3F6E2AD3F8BA}" v="897" dt="2024-01-30T14:44:20.6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omments/modernComment_116_1EB6819D.xml><?xml version="1.0" encoding="utf-8"?>
<p188:cmLst xmlns:a="http://schemas.openxmlformats.org/drawingml/2006/main" xmlns:r="http://schemas.openxmlformats.org/officeDocument/2006/relationships" xmlns:p188="http://schemas.microsoft.com/office/powerpoint/2018/8/main">
  <p188:cm id="{FFBC05A4-334D-429B-8ABA-41DC52DC75AF}" authorId="{052A3A49-A862-EFFD-9B4F-F6A70113FD31}" created="2023-12-17T16:18:29.774">
    <ac:deMkLst xmlns:ac="http://schemas.microsoft.com/office/drawing/2013/main/command">
      <pc:docMk xmlns:pc="http://schemas.microsoft.com/office/powerpoint/2013/main/command"/>
      <pc:sldMk xmlns:pc="http://schemas.microsoft.com/office/powerpoint/2013/main/command" cId="515277213" sldId="278"/>
      <ac:spMk id="24" creationId="{2876BBC3-93B3-9E60-F293-F82F2FCE1084}"/>
    </ac:deMkLst>
    <p188:txBody>
      <a:bodyPr/>
      <a:lstStyle/>
      <a:p>
        <a:r>
          <a:rPr lang="en-US"/>
          <a:t>Interview conclusion </a:t>
        </a:r>
      </a:p>
    </p188:txBody>
  </p188:cm>
  <p188:cm id="{44C5E5C9-5C0B-4AE8-A521-0E04255C7F5C}" authorId="{3D1F5CAD-8238-CA5E-95D5-5EAF5C528266}" created="2024-01-30T16:56:10.475">
    <pc:sldMkLst xmlns:pc="http://schemas.microsoft.com/office/powerpoint/2013/main/command">
      <pc:docMk/>
      <pc:sldMk cId="515277213" sldId="278"/>
    </pc:sldMkLst>
    <p188:txBody>
      <a:bodyPr/>
      <a:lstStyle/>
      <a:p>
        <a:r>
          <a:rPr lang="pl-PL"/>
          <a:t>Tutaj strzelę Wielką Improwizację</a:t>
        </a:r>
      </a:p>
    </p188:txBody>
  </p188:cm>
</p188:cmLst>
</file>

<file path=ppt/comments/modernComment_11D_49F2026D.xml><?xml version="1.0" encoding="utf-8"?>
<p188:cmLst xmlns:a="http://schemas.openxmlformats.org/drawingml/2006/main" xmlns:r="http://schemas.openxmlformats.org/officeDocument/2006/relationships" xmlns:p188="http://schemas.microsoft.com/office/powerpoint/2018/8/main">
  <p188:cm id="{6612B218-9094-4662-9C9F-E3E9B9DEC1AA}" authorId="{A20CBB7C-2799-025F-CEA1-977D6349E1BD}" created="2023-12-17T15:32:42.135">
    <pc:sldMkLst xmlns:pc="http://schemas.microsoft.com/office/powerpoint/2013/main/command">
      <pc:docMk/>
      <pc:sldMk cId="1240597101" sldId="285"/>
    </pc:sldMkLst>
    <p188:txBody>
      <a:bodyPr/>
      <a:lstStyle/>
      <a:p>
        <a:r>
          <a:rPr lang="en-US"/>
          <a:t>Future plans – coming up with ideas that may contribute to creating solutions
- As our mission, that is advertising/promoting strictly requires contacting and interviewing the head of promotion staff it is one of our main priorities of the future plans. So that we could get to know more and adjust and better our ideas. 
- Marketing techniques that could be implemented in the advertisement of sustainability on TUL campuses
·       Educational content – that is incorporating sustainability corelated topics into the curriculum in order to increase the recognition among the students - to propagate content about sustainability, environmental issues, and the benefits of sustainable practices
·       Campaigns - some engaging content to encourage participation and discussion around sustainability topics either online or face2face challenges, quizzes focused on sustainability, interactive online map highlighting sustainable features on campus, also email campaigns that is sending regularly emails to students highlighting sustainability, events/quizzes and tips for incorporating eco-friendly practices into daily life, 
but also the usage of social media and online advertising 
·       Visual content - eye-catching posters, infographics distributed in specific places</a:t>
        </a:r>
      </a:p>
    </p188:txBody>
  </p188:cm>
</p188:cmLst>
</file>

<file path=ppt/comments/modernComment_129_8AA509B1.xml><?xml version="1.0" encoding="utf-8"?>
<p188:cmLst xmlns:a="http://schemas.openxmlformats.org/drawingml/2006/main" xmlns:r="http://schemas.openxmlformats.org/officeDocument/2006/relationships" xmlns:p188="http://schemas.microsoft.com/office/powerpoint/2018/8/main">
  <p188:cm id="{B2C5C6F2-EEF1-471E-B15F-83B5E287F86F}" authorId="{3D1F5CAD-8238-CA5E-95D5-5EAF5C528266}" created="2024-01-30T16:35:20.729">
    <pc:sldMkLst xmlns:pc="http://schemas.microsoft.com/office/powerpoint/2013/main/command">
      <pc:docMk/>
      <pc:sldMk cId="2326071729" sldId="297"/>
    </pc:sldMkLst>
    <p188:txBody>
      <a:bodyPr/>
      <a:lstStyle/>
      <a:p>
        <a:r>
          <a:rPr lang="pl-PL"/>
          <a:t>As a team we've come a long way since the beginning of this course. One of the thing that I would to say has improved, was our way of collecting data from the people around us. Now I would like to briefly describe the main steps that we took during this journey.</a:t>
        </a:r>
      </a:p>
    </p188:txBody>
  </p188:cm>
</p188:cmLst>
</file>

<file path=ppt/comments/modernComment_12A_1DB32672.xml><?xml version="1.0" encoding="utf-8"?>
<p188:cmLst xmlns:a="http://schemas.openxmlformats.org/drawingml/2006/main" xmlns:r="http://schemas.openxmlformats.org/officeDocument/2006/relationships" xmlns:p188="http://schemas.microsoft.com/office/powerpoint/2018/8/main">
  <p188:cm id="{184B2549-2A1A-48AF-B333-E62C26A206A4}" authorId="{3D1F5CAD-8238-CA5E-95D5-5EAF5C528266}" created="2024-01-30T16:39:05.859">
    <pc:sldMkLst xmlns:pc="http://schemas.microsoft.com/office/powerpoint/2013/main/command">
      <pc:docMk/>
      <pc:sldMk cId="498280050" sldId="298"/>
    </pc:sldMkLst>
    <p188:txBody>
      <a:bodyPr/>
      <a:lstStyle/>
      <a:p>
        <a:r>
          <a:rPr lang="pl-PL"/>
          <a:t>The first thing we did was an online survey using Microsoft forms. The questions were a little vague and general, and the whole survey was anonymous. We wanted to focus on quantity of the collected data and we still only got 19 responses. Nevertheless we managed to squeeze a few useful bits of information from this data.</a:t>
        </a:r>
      </a:p>
    </p188:txBody>
  </p188:cm>
</p188:cmLst>
</file>

<file path=ppt/comments/modernComment_12B_EA2281B1.xml><?xml version="1.0" encoding="utf-8"?>
<p188:cmLst xmlns:a="http://schemas.openxmlformats.org/drawingml/2006/main" xmlns:r="http://schemas.openxmlformats.org/officeDocument/2006/relationships" xmlns:p188="http://schemas.microsoft.com/office/powerpoint/2018/8/main">
  <p188:cm id="{EF213DDE-F1E7-406E-8619-1CD080CC585E}" authorId="{3D1F5CAD-8238-CA5E-95D5-5EAF5C528266}" created="2024-01-30T16:45:34.523">
    <pc:sldMkLst xmlns:pc="http://schemas.microsoft.com/office/powerpoint/2013/main/command">
      <pc:docMk/>
      <pc:sldMk cId="3928129969" sldId="299"/>
    </pc:sldMkLst>
    <p188:txBody>
      <a:bodyPr/>
      <a:lstStyle/>
      <a:p>
        <a:r>
          <a:rPr lang="pl-PL"/>
          <a:t>Upon receiving feedback after our first presentation, we needed to step up our game. This time, we conducted a series of detailed interviews, keeping note of the respondents profile. We managed to contact more people despite the increased level of difficulty and we gathered a lot of information that helped us come up with the solutions.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D4763-A59C-4A29-8491-D03A885BFC55}" type="datetimeFigureOut">
              <a:rPr lang="en-GB" smtClean="0"/>
              <a:t>30/01/2024</a:t>
            </a:fld>
            <a:endParaRPr lang="en-GB"/>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94760A-BB93-4B6B-ADD5-E524E255CE73}" type="slidenum">
              <a:rPr lang="en-GB" smtClean="0"/>
              <a:t>‹#›</a:t>
            </a:fld>
            <a:endParaRPr lang="en-GB"/>
          </a:p>
        </p:txBody>
      </p:sp>
    </p:spTree>
    <p:extLst>
      <p:ext uri="{BB962C8B-B14F-4D97-AF65-F5344CB8AC3E}">
        <p14:creationId xmlns:p14="http://schemas.microsoft.com/office/powerpoint/2010/main" val="3863034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During our research, we realized that sustainability isn't promoted well enough. Many students didn't even know what this concept entails, and others only narrowed it down to ecological problems. Taking all of our analysis into consideration, we concluded that the issue we'd like to tackle is the lack of awareness of sustainability—what it really is, how it can affect individuals, and that it isn't something that will demand a lot from them but can make their lives and others' </a:t>
            </a:r>
            <a:r>
              <a:rPr lang="en-US" err="1"/>
              <a:t>bette</a:t>
            </a:r>
            <a:r>
              <a:rPr lang="pl-PL"/>
              <a:t>r</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B45537-B37E-4873-8CD3-7601C2F38329}" type="slidenum">
              <a:rPr kumimoji="0" lang="pl-P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l-P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1648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064A8A3-6236-4BC8-BA40-84711E4B3C93}" type="datetime1">
              <a:rPr lang="en-US" smtClean="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30898267"/>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6E7244-C7BA-4265-9D64-DF18E392771D}" type="datetime1">
              <a:rPr lang="en-US" smtClean="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7497262"/>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B96BE9-2CA6-4B69-A92E-1E8292CFA4E9}" type="datetime1">
              <a:rPr lang="en-US" smtClean="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8624041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7910AD-8F33-4B2C-9CE5-7B408E2FB355}" type="datetime1">
              <a:rPr lang="en-US" smtClean="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97268598"/>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C7E58F-232F-40AD-92B8-6D7C74A77F33}" type="datetime1">
              <a:rPr lang="en-US" smtClean="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3714770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D1E3D4-8809-4E01-A1D4-53E610A51BB0}" type="datetime1">
              <a:rPr lang="en-US" smtClean="0"/>
              <a:t>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8715594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AB83E8E-AC5B-4C7D-A441-AA306E1005FB}" type="datetime1">
              <a:rPr lang="en-US" smtClean="0"/>
              <a:t>1/30/2024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42662"/>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AFEC73-376D-433B-9B03-F18D4A7D66CF}" type="datetime1">
              <a:rPr lang="en-US" smtClean="0"/>
              <a:t>1/30/2024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8029092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527C72-51A9-447C-832F-8B3422ED3F96}" type="datetime1">
              <a:rPr lang="en-US" smtClean="0"/>
              <a:t>1/30/2024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0298757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B212B-E7D5-45EA-A394-C159F90C17C4}" type="datetime1">
              <a:rPr lang="en-US" smtClean="0"/>
              <a:t>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14203328"/>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114DB9-82A2-4B4C-8ABB-1A41DC359611}" type="datetime1">
              <a:rPr lang="en-US" smtClean="0"/>
              <a:t>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6731215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4000"/>
            <a:lum/>
          </a:blip>
          <a:srcRect/>
          <a:stretch>
            <a:fillRect l="-1000" t="8000" r="-2000" b="-1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6B346-A9AE-4545-987D-438D0DD4A25E}" type="datetime1">
              <a:rPr lang="en-US" smtClean="0"/>
              <a:t>1/30/2024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313102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microsoft.com/office/2018/10/relationships/comments" Target="../comments/modernComment_129_8AA509B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2A_1DB3267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microsoft.com/office/2018/10/relationships/comments" Target="../comments/modernComment_12B_EA2281B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microsoft.com/office/2018/10/relationships/comments" Target="../comments/modernComment_116_1EB6819D.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1D_49F2026D.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alpha val="42000"/>
          </a:srgb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 name="Grupa 25">
            <a:extLst>
              <a:ext uri="{FF2B5EF4-FFF2-40B4-BE49-F238E27FC236}">
                <a16:creationId xmlns:a16="http://schemas.microsoft.com/office/drawing/2014/main" id="{5090AC40-5BC1-0F02-6FC2-DB8F6E7BCAD6}"/>
              </a:ext>
            </a:extLst>
          </p:cNvPr>
          <p:cNvGrpSpPr/>
          <p:nvPr/>
        </p:nvGrpSpPr>
        <p:grpSpPr>
          <a:xfrm>
            <a:off x="0" y="340424"/>
            <a:ext cx="12192000" cy="5989100"/>
            <a:chOff x="0" y="340424"/>
            <a:chExt cx="12192000" cy="5989100"/>
          </a:xfrm>
        </p:grpSpPr>
        <p:pic>
          <p:nvPicPr>
            <p:cNvPr id="7" name="Obraz 6" descr="Obraz zawierający rysowanie, zieleń, clipart, sztuka&#10;&#10;Opis wygenerowany automatycznie">
              <a:extLst>
                <a:ext uri="{FF2B5EF4-FFF2-40B4-BE49-F238E27FC236}">
                  <a16:creationId xmlns:a16="http://schemas.microsoft.com/office/drawing/2014/main" id="{F6D88EE4-AEDF-B865-1FEA-4AD8CBC74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25" y="1418981"/>
              <a:ext cx="3343202" cy="3142609"/>
            </a:xfrm>
            <a:prstGeom prst="rect">
              <a:avLst/>
            </a:prstGeom>
          </p:spPr>
        </p:pic>
        <p:grpSp>
          <p:nvGrpSpPr>
            <p:cNvPr id="3" name="Grupa 2">
              <a:extLst>
                <a:ext uri="{FF2B5EF4-FFF2-40B4-BE49-F238E27FC236}">
                  <a16:creationId xmlns:a16="http://schemas.microsoft.com/office/drawing/2014/main" id="{FF3D98DA-DB9D-F5CB-9CC9-5B35E612819F}"/>
                </a:ext>
              </a:extLst>
            </p:cNvPr>
            <p:cNvGrpSpPr/>
            <p:nvPr/>
          </p:nvGrpSpPr>
          <p:grpSpPr>
            <a:xfrm>
              <a:off x="5545244" y="1933680"/>
              <a:ext cx="6020731" cy="3529812"/>
              <a:chOff x="5103346" y="74445"/>
              <a:chExt cx="6703692" cy="4627984"/>
            </a:xfrm>
          </p:grpSpPr>
          <p:sp>
            <p:nvSpPr>
              <p:cNvPr id="4" name="Prostokąt 5">
                <a:extLst>
                  <a:ext uri="{FF2B5EF4-FFF2-40B4-BE49-F238E27FC236}">
                    <a16:creationId xmlns:a16="http://schemas.microsoft.com/office/drawing/2014/main" id="{C46BDA65-AD2F-D735-E02B-7700279BB290}"/>
                  </a:ext>
                </a:extLst>
              </p:cNvPr>
              <p:cNvSpPr/>
              <p:nvPr/>
            </p:nvSpPr>
            <p:spPr>
              <a:xfrm>
                <a:off x="6208967" y="845343"/>
                <a:ext cx="5430120" cy="3857086"/>
              </a:xfrm>
              <a:custGeom>
                <a:avLst/>
                <a:gdLst>
                  <a:gd name="connsiteX0" fmla="*/ 0 w 5498119"/>
                  <a:gd name="connsiteY0" fmla="*/ 682383 h 4094217"/>
                  <a:gd name="connsiteX1" fmla="*/ 682383 w 5498119"/>
                  <a:gd name="connsiteY1" fmla="*/ 0 h 4094217"/>
                  <a:gd name="connsiteX2" fmla="*/ 4815736 w 5498119"/>
                  <a:gd name="connsiteY2" fmla="*/ 0 h 4094217"/>
                  <a:gd name="connsiteX3" fmla="*/ 5498119 w 5498119"/>
                  <a:gd name="connsiteY3" fmla="*/ 682383 h 4094217"/>
                  <a:gd name="connsiteX4" fmla="*/ 5498119 w 5498119"/>
                  <a:gd name="connsiteY4" fmla="*/ 3411834 h 4094217"/>
                  <a:gd name="connsiteX5" fmla="*/ 4815736 w 5498119"/>
                  <a:gd name="connsiteY5" fmla="*/ 4094217 h 4094217"/>
                  <a:gd name="connsiteX6" fmla="*/ 682383 w 5498119"/>
                  <a:gd name="connsiteY6" fmla="*/ 4094217 h 4094217"/>
                  <a:gd name="connsiteX7" fmla="*/ 0 w 5498119"/>
                  <a:gd name="connsiteY7" fmla="*/ 3411834 h 4094217"/>
                  <a:gd name="connsiteX8" fmla="*/ 0 w 5498119"/>
                  <a:gd name="connsiteY8" fmla="*/ 682383 h 409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8119" h="4094217" fill="none" extrusionOk="0">
                    <a:moveTo>
                      <a:pt x="0" y="682383"/>
                    </a:moveTo>
                    <a:cubicBezTo>
                      <a:pt x="-50110" y="290965"/>
                      <a:pt x="342061" y="17016"/>
                      <a:pt x="682383" y="0"/>
                    </a:cubicBezTo>
                    <a:cubicBezTo>
                      <a:pt x="1213823" y="-29507"/>
                      <a:pt x="4326517" y="56528"/>
                      <a:pt x="4815736" y="0"/>
                    </a:cubicBezTo>
                    <a:cubicBezTo>
                      <a:pt x="5194418" y="33479"/>
                      <a:pt x="5482094" y="320347"/>
                      <a:pt x="5498119" y="682383"/>
                    </a:cubicBezTo>
                    <a:cubicBezTo>
                      <a:pt x="5376563" y="1201978"/>
                      <a:pt x="5645227" y="3119101"/>
                      <a:pt x="5498119" y="3411834"/>
                    </a:cubicBezTo>
                    <a:cubicBezTo>
                      <a:pt x="5501301" y="3779681"/>
                      <a:pt x="5202642" y="4111793"/>
                      <a:pt x="4815736" y="4094217"/>
                    </a:cubicBezTo>
                    <a:cubicBezTo>
                      <a:pt x="3196300" y="3944859"/>
                      <a:pt x="1479574" y="4205604"/>
                      <a:pt x="682383" y="4094217"/>
                    </a:cubicBezTo>
                    <a:cubicBezTo>
                      <a:pt x="305227" y="4157898"/>
                      <a:pt x="-47414" y="3749702"/>
                      <a:pt x="0" y="3411834"/>
                    </a:cubicBezTo>
                    <a:cubicBezTo>
                      <a:pt x="155855" y="2851225"/>
                      <a:pt x="52291" y="1672596"/>
                      <a:pt x="0" y="682383"/>
                    </a:cubicBezTo>
                    <a:close/>
                  </a:path>
                  <a:path w="5498119" h="4094217" stroke="0" extrusionOk="0">
                    <a:moveTo>
                      <a:pt x="0" y="682383"/>
                    </a:moveTo>
                    <a:cubicBezTo>
                      <a:pt x="-13441" y="263320"/>
                      <a:pt x="286288" y="1655"/>
                      <a:pt x="682383" y="0"/>
                    </a:cubicBezTo>
                    <a:cubicBezTo>
                      <a:pt x="2608878" y="52825"/>
                      <a:pt x="3386889" y="-123174"/>
                      <a:pt x="4815736" y="0"/>
                    </a:cubicBezTo>
                    <a:cubicBezTo>
                      <a:pt x="5224287" y="53555"/>
                      <a:pt x="5530808" y="314323"/>
                      <a:pt x="5498119" y="682383"/>
                    </a:cubicBezTo>
                    <a:cubicBezTo>
                      <a:pt x="5643049" y="1769618"/>
                      <a:pt x="5516378" y="3127097"/>
                      <a:pt x="5498119" y="3411834"/>
                    </a:cubicBezTo>
                    <a:cubicBezTo>
                      <a:pt x="5493013" y="3782141"/>
                      <a:pt x="5155070" y="4060596"/>
                      <a:pt x="4815736" y="4094217"/>
                    </a:cubicBezTo>
                    <a:cubicBezTo>
                      <a:pt x="4134468" y="4263628"/>
                      <a:pt x="1304143" y="4179771"/>
                      <a:pt x="682383" y="4094217"/>
                    </a:cubicBezTo>
                    <a:cubicBezTo>
                      <a:pt x="269607" y="4109131"/>
                      <a:pt x="31042" y="3726799"/>
                      <a:pt x="0" y="3411834"/>
                    </a:cubicBezTo>
                    <a:cubicBezTo>
                      <a:pt x="-92943" y="2647892"/>
                      <a:pt x="-168235" y="1435028"/>
                      <a:pt x="0" y="682383"/>
                    </a:cubicBezTo>
                    <a:close/>
                  </a:path>
                </a:pathLst>
              </a:custGeom>
              <a:solidFill>
                <a:srgbClr val="0070C0"/>
              </a:solidFill>
              <a:ln w="28575">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Prostokąt 5">
                <a:extLst>
                  <a:ext uri="{FF2B5EF4-FFF2-40B4-BE49-F238E27FC236}">
                    <a16:creationId xmlns:a16="http://schemas.microsoft.com/office/drawing/2014/main" id="{09EBCB6C-9421-FFEA-8FA8-268FD0133BA4}"/>
                  </a:ext>
                </a:extLst>
              </p:cNvPr>
              <p:cNvSpPr/>
              <p:nvPr/>
            </p:nvSpPr>
            <p:spPr>
              <a:xfrm>
                <a:off x="5103346" y="74445"/>
                <a:ext cx="6703692" cy="4627984"/>
              </a:xfrm>
              <a:custGeom>
                <a:avLst/>
                <a:gdLst>
                  <a:gd name="connsiteX0" fmla="*/ 0 w 5375823"/>
                  <a:gd name="connsiteY0" fmla="*/ 682383 h 4094217"/>
                  <a:gd name="connsiteX1" fmla="*/ 682383 w 5375823"/>
                  <a:gd name="connsiteY1" fmla="*/ 0 h 4094217"/>
                  <a:gd name="connsiteX2" fmla="*/ 4693440 w 5375823"/>
                  <a:gd name="connsiteY2" fmla="*/ 0 h 4094217"/>
                  <a:gd name="connsiteX3" fmla="*/ 5375823 w 5375823"/>
                  <a:gd name="connsiteY3" fmla="*/ 682383 h 4094217"/>
                  <a:gd name="connsiteX4" fmla="*/ 5375823 w 5375823"/>
                  <a:gd name="connsiteY4" fmla="*/ 3411834 h 4094217"/>
                  <a:gd name="connsiteX5" fmla="*/ 4693440 w 5375823"/>
                  <a:gd name="connsiteY5" fmla="*/ 4094217 h 4094217"/>
                  <a:gd name="connsiteX6" fmla="*/ 682383 w 5375823"/>
                  <a:gd name="connsiteY6" fmla="*/ 4094217 h 4094217"/>
                  <a:gd name="connsiteX7" fmla="*/ 0 w 5375823"/>
                  <a:gd name="connsiteY7" fmla="*/ 3411834 h 4094217"/>
                  <a:gd name="connsiteX8" fmla="*/ 0 w 5375823"/>
                  <a:gd name="connsiteY8" fmla="*/ 682383 h 409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75823" h="4094217" fill="none" extrusionOk="0">
                    <a:moveTo>
                      <a:pt x="0" y="682383"/>
                    </a:moveTo>
                    <a:cubicBezTo>
                      <a:pt x="-50110" y="290965"/>
                      <a:pt x="342061" y="17016"/>
                      <a:pt x="682383" y="0"/>
                    </a:cubicBezTo>
                    <a:cubicBezTo>
                      <a:pt x="2245245" y="-29507"/>
                      <a:pt x="3269727" y="56528"/>
                      <a:pt x="4693440" y="0"/>
                    </a:cubicBezTo>
                    <a:cubicBezTo>
                      <a:pt x="5072122" y="33479"/>
                      <a:pt x="5359798" y="320347"/>
                      <a:pt x="5375823" y="682383"/>
                    </a:cubicBezTo>
                    <a:cubicBezTo>
                      <a:pt x="5254267" y="1201978"/>
                      <a:pt x="5522931" y="3119101"/>
                      <a:pt x="5375823" y="3411834"/>
                    </a:cubicBezTo>
                    <a:cubicBezTo>
                      <a:pt x="5379005" y="3779681"/>
                      <a:pt x="5080346" y="4111793"/>
                      <a:pt x="4693440" y="4094217"/>
                    </a:cubicBezTo>
                    <a:cubicBezTo>
                      <a:pt x="3504240" y="3944859"/>
                      <a:pt x="1469749" y="4205604"/>
                      <a:pt x="682383" y="4094217"/>
                    </a:cubicBezTo>
                    <a:cubicBezTo>
                      <a:pt x="305227" y="4157898"/>
                      <a:pt x="-47414" y="3749702"/>
                      <a:pt x="0" y="3411834"/>
                    </a:cubicBezTo>
                    <a:cubicBezTo>
                      <a:pt x="155855" y="2851225"/>
                      <a:pt x="52291" y="1672596"/>
                      <a:pt x="0" y="682383"/>
                    </a:cubicBezTo>
                    <a:close/>
                  </a:path>
                  <a:path w="5375823" h="4094217" stroke="0" extrusionOk="0">
                    <a:moveTo>
                      <a:pt x="0" y="682383"/>
                    </a:moveTo>
                    <a:cubicBezTo>
                      <a:pt x="-13441" y="263320"/>
                      <a:pt x="286288" y="1655"/>
                      <a:pt x="682383" y="0"/>
                    </a:cubicBezTo>
                    <a:cubicBezTo>
                      <a:pt x="1726001" y="52825"/>
                      <a:pt x="3420674" y="-123174"/>
                      <a:pt x="4693440" y="0"/>
                    </a:cubicBezTo>
                    <a:cubicBezTo>
                      <a:pt x="5101991" y="53555"/>
                      <a:pt x="5408512" y="314323"/>
                      <a:pt x="5375823" y="682383"/>
                    </a:cubicBezTo>
                    <a:cubicBezTo>
                      <a:pt x="5520753" y="1769618"/>
                      <a:pt x="5394082" y="3127097"/>
                      <a:pt x="5375823" y="3411834"/>
                    </a:cubicBezTo>
                    <a:cubicBezTo>
                      <a:pt x="5370717" y="3782141"/>
                      <a:pt x="5032774" y="4060596"/>
                      <a:pt x="4693440" y="4094217"/>
                    </a:cubicBezTo>
                    <a:cubicBezTo>
                      <a:pt x="2789066" y="4263628"/>
                      <a:pt x="1495476" y="4179771"/>
                      <a:pt x="682383" y="4094217"/>
                    </a:cubicBezTo>
                    <a:cubicBezTo>
                      <a:pt x="269607" y="4109131"/>
                      <a:pt x="31042" y="3726799"/>
                      <a:pt x="0" y="3411834"/>
                    </a:cubicBezTo>
                    <a:cubicBezTo>
                      <a:pt x="-92943" y="2647892"/>
                      <a:pt x="-168235" y="1435028"/>
                      <a:pt x="0" y="682383"/>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w="2857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Prostokąt 7">
              <a:extLst>
                <a:ext uri="{FF2B5EF4-FFF2-40B4-BE49-F238E27FC236}">
                  <a16:creationId xmlns:a16="http://schemas.microsoft.com/office/drawing/2014/main" id="{42D0B5C9-E75B-DCDF-9E51-B3C246E86C7D}"/>
                </a:ext>
              </a:extLst>
            </p:cNvPr>
            <p:cNvSpPr/>
            <p:nvPr/>
          </p:nvSpPr>
          <p:spPr>
            <a:xfrm>
              <a:off x="0" y="340424"/>
              <a:ext cx="4627091" cy="52657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Prostokąt 8">
              <a:extLst>
                <a:ext uri="{FF2B5EF4-FFF2-40B4-BE49-F238E27FC236}">
                  <a16:creationId xmlns:a16="http://schemas.microsoft.com/office/drawing/2014/main" id="{13EB2761-63E1-554E-723C-008A20869808}"/>
                </a:ext>
              </a:extLst>
            </p:cNvPr>
            <p:cNvSpPr/>
            <p:nvPr/>
          </p:nvSpPr>
          <p:spPr>
            <a:xfrm>
              <a:off x="4901777" y="1063731"/>
              <a:ext cx="7290223" cy="52490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Prostokąt 18">
              <a:extLst>
                <a:ext uri="{FF2B5EF4-FFF2-40B4-BE49-F238E27FC236}">
                  <a16:creationId xmlns:a16="http://schemas.microsoft.com/office/drawing/2014/main" id="{B2A062EB-2F9C-F17B-CC26-7B25DB5CB991}"/>
                </a:ext>
              </a:extLst>
            </p:cNvPr>
            <p:cNvSpPr/>
            <p:nvPr/>
          </p:nvSpPr>
          <p:spPr>
            <a:xfrm>
              <a:off x="4627091" y="1071563"/>
              <a:ext cx="285393" cy="507221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rójkąt równoramienny 20">
              <a:extLst>
                <a:ext uri="{FF2B5EF4-FFF2-40B4-BE49-F238E27FC236}">
                  <a16:creationId xmlns:a16="http://schemas.microsoft.com/office/drawing/2014/main" id="{617911C4-D9CA-B0E8-5A8D-5E2BB69240F5}"/>
                </a:ext>
              </a:extLst>
            </p:cNvPr>
            <p:cNvSpPr/>
            <p:nvPr/>
          </p:nvSpPr>
          <p:spPr>
            <a:xfrm rot="5400000">
              <a:off x="4690897" y="834776"/>
              <a:ext cx="189661" cy="309578"/>
            </a:xfrm>
            <a:prstGeom prst="triangle">
              <a:avLst>
                <a:gd name="adj" fmla="val 10000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rójkąt równoramienny 22">
              <a:extLst>
                <a:ext uri="{FF2B5EF4-FFF2-40B4-BE49-F238E27FC236}">
                  <a16:creationId xmlns:a16="http://schemas.microsoft.com/office/drawing/2014/main" id="{F150AF19-C551-B336-C970-E2461F752A52}"/>
                </a:ext>
              </a:extLst>
            </p:cNvPr>
            <p:cNvSpPr/>
            <p:nvPr/>
          </p:nvSpPr>
          <p:spPr>
            <a:xfrm rot="10800000">
              <a:off x="4614262" y="6143779"/>
              <a:ext cx="298221" cy="185745"/>
            </a:xfrm>
            <a:prstGeom prst="triangle">
              <a:avLst>
                <a:gd name="adj" fmla="val 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rójkąt równoramienny 23">
              <a:extLst>
                <a:ext uri="{FF2B5EF4-FFF2-40B4-BE49-F238E27FC236}">
                  <a16:creationId xmlns:a16="http://schemas.microsoft.com/office/drawing/2014/main" id="{94069E24-630B-1659-11DE-0D5060302D2C}"/>
                </a:ext>
              </a:extLst>
            </p:cNvPr>
            <p:cNvSpPr/>
            <p:nvPr/>
          </p:nvSpPr>
          <p:spPr>
            <a:xfrm rot="16200000">
              <a:off x="4103755" y="5624426"/>
              <a:ext cx="537560" cy="516807"/>
            </a:xfrm>
            <a:prstGeom prst="triangle">
              <a:avLst>
                <a:gd name="adj" fmla="val 57159"/>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rójkąt równoramienny 24">
              <a:extLst>
                <a:ext uri="{FF2B5EF4-FFF2-40B4-BE49-F238E27FC236}">
                  <a16:creationId xmlns:a16="http://schemas.microsoft.com/office/drawing/2014/main" id="{D0F53FF2-6B0C-DFC7-67E8-BCBFD5447EA5}"/>
                </a:ext>
              </a:extLst>
            </p:cNvPr>
            <p:cNvSpPr/>
            <p:nvPr/>
          </p:nvSpPr>
          <p:spPr>
            <a:xfrm rot="5400000">
              <a:off x="4256669" y="5483346"/>
              <a:ext cx="275304" cy="523662"/>
            </a:xfrm>
            <a:prstGeom prst="triangle">
              <a:avLst>
                <a:gd name="adj" fmla="val 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2" name="Grupa 31">
            <a:extLst>
              <a:ext uri="{FF2B5EF4-FFF2-40B4-BE49-F238E27FC236}">
                <a16:creationId xmlns:a16="http://schemas.microsoft.com/office/drawing/2014/main" id="{401B363D-D97C-43EB-1F04-A4E8607C9E6E}"/>
              </a:ext>
            </a:extLst>
          </p:cNvPr>
          <p:cNvGrpSpPr/>
          <p:nvPr/>
        </p:nvGrpSpPr>
        <p:grpSpPr>
          <a:xfrm>
            <a:off x="5600186" y="1525637"/>
            <a:ext cx="5910845" cy="4219540"/>
            <a:chOff x="5620073" y="1394508"/>
            <a:chExt cx="5910845" cy="4219540"/>
          </a:xfrm>
        </p:grpSpPr>
        <p:sp>
          <p:nvSpPr>
            <p:cNvPr id="29" name="Prostokąt: zaokrąglone rogi 28">
              <a:extLst>
                <a:ext uri="{FF2B5EF4-FFF2-40B4-BE49-F238E27FC236}">
                  <a16:creationId xmlns:a16="http://schemas.microsoft.com/office/drawing/2014/main" id="{DDE0CFFA-B08D-6D31-9384-C321B0C39FD6}"/>
                </a:ext>
              </a:extLst>
            </p:cNvPr>
            <p:cNvSpPr/>
            <p:nvPr/>
          </p:nvSpPr>
          <p:spPr>
            <a:xfrm>
              <a:off x="6520810" y="2008958"/>
              <a:ext cx="5010108" cy="3529812"/>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 name="Obraz 27" descr="Obraz zawierający tekst, Grafika, Czcionka, projekt graficzny&#10;&#10;Opis wygenerowany automatycznie">
              <a:extLst>
                <a:ext uri="{FF2B5EF4-FFF2-40B4-BE49-F238E27FC236}">
                  <a16:creationId xmlns:a16="http://schemas.microsoft.com/office/drawing/2014/main" id="{59AF518B-202A-DB15-F643-B5B2466ACCCF}"/>
                </a:ext>
              </a:extLst>
            </p:cNvPr>
            <p:cNvPicPr>
              <a:picLocks noChangeAspect="1"/>
            </p:cNvPicPr>
            <p:nvPr/>
          </p:nvPicPr>
          <p:blipFill rotWithShape="1">
            <a:blip r:embed="rId3">
              <a:extLst>
                <a:ext uri="{28A0092B-C50C-407E-A947-70E740481C1C}">
                  <a14:useLocalDpi xmlns:a14="http://schemas.microsoft.com/office/drawing/2010/main" val="0"/>
                </a:ext>
              </a:extLst>
            </a:blip>
            <a:srcRect l="5817" t="5898" r="4566"/>
            <a:stretch/>
          </p:blipFill>
          <p:spPr>
            <a:xfrm>
              <a:off x="5620073" y="1394508"/>
              <a:ext cx="5653774" cy="4219540"/>
            </a:xfrm>
            <a:prstGeom prst="rect">
              <a:avLst/>
            </a:prstGeom>
          </p:spPr>
        </p:pic>
      </p:grpSp>
      <p:pic>
        <p:nvPicPr>
          <p:cNvPr id="31" name="Obraz 30" descr="Obraz zawierający rysowanie, zieleń, clipart, sztuka&#10;&#10;Opis wygenerowany automatycznie">
            <a:extLst>
              <a:ext uri="{FF2B5EF4-FFF2-40B4-BE49-F238E27FC236}">
                <a16:creationId xmlns:a16="http://schemas.microsoft.com/office/drawing/2014/main" id="{E8A0A827-FE49-E4B3-BD91-08C4D68C3619}"/>
              </a:ext>
            </a:extLst>
          </p:cNvPr>
          <p:cNvPicPr>
            <a:picLocks noChangeAspect="1"/>
          </p:cNvPicPr>
          <p:nvPr/>
        </p:nvPicPr>
        <p:blipFill rotWithShape="1">
          <a:blip r:embed="rId2">
            <a:extLst>
              <a:ext uri="{28A0092B-C50C-407E-A947-70E740481C1C}">
                <a14:useLocalDpi xmlns:a14="http://schemas.microsoft.com/office/drawing/2010/main" val="0"/>
              </a:ext>
            </a:extLst>
          </a:blip>
          <a:srcRect b="1178"/>
          <a:stretch/>
        </p:blipFill>
        <p:spPr>
          <a:xfrm>
            <a:off x="15718" y="1323545"/>
            <a:ext cx="4572638" cy="4289851"/>
          </a:xfrm>
          <a:prstGeom prst="rect">
            <a:avLst/>
          </a:prstGeom>
        </p:spPr>
      </p:pic>
      <p:sp>
        <p:nvSpPr>
          <p:cNvPr id="2" name="Slide Number Placeholder 1">
            <a:extLst>
              <a:ext uri="{FF2B5EF4-FFF2-40B4-BE49-F238E27FC236}">
                <a16:creationId xmlns:a16="http://schemas.microsoft.com/office/drawing/2014/main" id="{4B4F80B3-D889-1E7D-03CC-53975BA7AAD3}"/>
              </a:ext>
            </a:extLst>
          </p:cNvPr>
          <p:cNvSpPr>
            <a:spLocks noGrp="1"/>
          </p:cNvSpPr>
          <p:nvPr>
            <p:ph type="sldNum" sz="quarter" idx="12"/>
          </p:nvPr>
        </p:nvSpPr>
        <p:spPr/>
        <p:txBody>
          <a:bodyPr/>
          <a:lstStyle/>
          <a:p>
            <a:fld id="{48F63A3B-78C7-47BE-AE5E-E10140E04643}" type="slidenum">
              <a:rPr lang="en-US" sz="1400" b="1" smtClean="0"/>
              <a:t>1</a:t>
            </a:fld>
            <a:endParaRPr lang="en-US" b="1"/>
          </a:p>
        </p:txBody>
      </p:sp>
    </p:spTree>
    <p:extLst>
      <p:ext uri="{BB962C8B-B14F-4D97-AF65-F5344CB8AC3E}">
        <p14:creationId xmlns:p14="http://schemas.microsoft.com/office/powerpoint/2010/main" val="198177524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descr="Obraz zawierający ubrania, Ludzka twarz, w pomieszczeniu, kobieta&#10;&#10;Opis wygenerowany automatycznie">
            <a:extLst>
              <a:ext uri="{FF2B5EF4-FFF2-40B4-BE49-F238E27FC236}">
                <a16:creationId xmlns:a16="http://schemas.microsoft.com/office/drawing/2014/main" id="{BF11F266-2096-6BF1-8517-D7655B61D99C}"/>
              </a:ext>
            </a:extLst>
          </p:cNvPr>
          <p:cNvPicPr>
            <a:picLocks noChangeAspect="1"/>
          </p:cNvPicPr>
          <p:nvPr/>
        </p:nvPicPr>
        <p:blipFill rotWithShape="1">
          <a:blip r:embed="rId2"/>
          <a:srcRect l="17351" t="12500" r="19216" b="9274"/>
          <a:stretch/>
        </p:blipFill>
        <p:spPr>
          <a:xfrm>
            <a:off x="849335" y="1817695"/>
            <a:ext cx="3866871" cy="2202394"/>
          </a:xfrm>
          <a:prstGeom prst="rect">
            <a:avLst/>
          </a:prstGeom>
        </p:spPr>
      </p:pic>
      <p:pic>
        <p:nvPicPr>
          <p:cNvPr id="4" name="Obraz 3" descr="Obraz zawierający ubrania, osoba, Ludzka twarz, kobieta&#10;&#10;Opis wygenerowany automatycznie">
            <a:extLst>
              <a:ext uri="{FF2B5EF4-FFF2-40B4-BE49-F238E27FC236}">
                <a16:creationId xmlns:a16="http://schemas.microsoft.com/office/drawing/2014/main" id="{A4A20F0A-6F82-7537-170A-38F7DD247A7A}"/>
              </a:ext>
            </a:extLst>
          </p:cNvPr>
          <p:cNvPicPr>
            <a:picLocks noChangeAspect="1"/>
          </p:cNvPicPr>
          <p:nvPr/>
        </p:nvPicPr>
        <p:blipFill rotWithShape="1">
          <a:blip r:embed="rId3"/>
          <a:srcRect l="29163" t="21515" r="30762" b="31095"/>
          <a:stretch/>
        </p:blipFill>
        <p:spPr>
          <a:xfrm>
            <a:off x="2106557" y="4216954"/>
            <a:ext cx="3572540" cy="1944635"/>
          </a:xfrm>
          <a:prstGeom prst="rect">
            <a:avLst/>
          </a:prstGeom>
        </p:spPr>
      </p:pic>
      <p:grpSp>
        <p:nvGrpSpPr>
          <p:cNvPr id="10" name="Grupa 4">
            <a:extLst>
              <a:ext uri="{FF2B5EF4-FFF2-40B4-BE49-F238E27FC236}">
                <a16:creationId xmlns:a16="http://schemas.microsoft.com/office/drawing/2014/main" id="{20C37D72-D901-8037-9CB3-8F75E39752ED}"/>
              </a:ext>
            </a:extLst>
          </p:cNvPr>
          <p:cNvGrpSpPr/>
          <p:nvPr/>
        </p:nvGrpSpPr>
        <p:grpSpPr>
          <a:xfrm>
            <a:off x="257999" y="121771"/>
            <a:ext cx="8446831" cy="1265536"/>
            <a:chOff x="1511154" y="150556"/>
            <a:chExt cx="9656034" cy="1547940"/>
          </a:xfrm>
        </p:grpSpPr>
        <p:sp>
          <p:nvSpPr>
            <p:cNvPr id="8" name="Prostokąt: zaokrąglone rogi 5">
              <a:extLst>
                <a:ext uri="{FF2B5EF4-FFF2-40B4-BE49-F238E27FC236}">
                  <a16:creationId xmlns:a16="http://schemas.microsoft.com/office/drawing/2014/main" id="{B0004919-EACE-47A1-A0C8-2CC2FB9FF1F8}"/>
                </a:ext>
              </a:extLst>
            </p:cNvPr>
            <p:cNvSpPr/>
            <p:nvPr/>
          </p:nvSpPr>
          <p:spPr>
            <a:xfrm>
              <a:off x="1693506" y="476185"/>
              <a:ext cx="9473682" cy="1222311"/>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6600" b="0" i="0" u="none" strike="noStrike" kern="1200" cap="none" spc="0" normalizeH="0" baseline="0" noProof="0">
                  <a:ln>
                    <a:noFill/>
                  </a:ln>
                  <a:solidFill>
                    <a:srgbClr val="92D050"/>
                  </a:solidFill>
                  <a:effectLst/>
                  <a:uLnTx/>
                  <a:uFillTx/>
                  <a:latin typeface="Calibri" panose="020F0502020204030204"/>
                  <a:ea typeface="+mn-ea"/>
                  <a:cs typeface="+mn-cs"/>
                </a:rPr>
                <a:t> </a:t>
              </a:r>
            </a:p>
          </p:txBody>
        </p:sp>
        <p:sp>
          <p:nvSpPr>
            <p:cNvPr id="9" name="Prostokąt: zaokrąglone rogi 6">
              <a:extLst>
                <a:ext uri="{FF2B5EF4-FFF2-40B4-BE49-F238E27FC236}">
                  <a16:creationId xmlns:a16="http://schemas.microsoft.com/office/drawing/2014/main" id="{09C8FFB0-4E4F-2736-8516-94C33221EB66}"/>
                </a:ext>
              </a:extLst>
            </p:cNvPr>
            <p:cNvSpPr/>
            <p:nvPr/>
          </p:nvSpPr>
          <p:spPr>
            <a:xfrm>
              <a:off x="1511154" y="150556"/>
              <a:ext cx="9313338" cy="122231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pl-PL" sz="4400" b="1" i="1">
                  <a:solidFill>
                    <a:srgbClr val="92D050"/>
                  </a:solidFill>
                  <a:latin typeface="Arial Narrow"/>
                </a:rPr>
                <a:t>PROTOTYPE </a:t>
              </a:r>
              <a:endParaRPr lang="pl-PL" sz="4400" b="1" i="1" u="none" strike="noStrike" kern="1200" cap="none" spc="0" normalizeH="0" baseline="0" noProof="0">
                <a:ln>
                  <a:noFill/>
                </a:ln>
                <a:solidFill>
                  <a:srgbClr val="92D050"/>
                </a:solidFill>
                <a:effectLst/>
                <a:uLnTx/>
                <a:uFillTx/>
                <a:latin typeface="Arial Narrow" panose="020B0606020202030204" pitchFamily="34" charset="0"/>
              </a:endParaRPr>
            </a:p>
          </p:txBody>
        </p:sp>
      </p:grpSp>
      <p:sp>
        <p:nvSpPr>
          <p:cNvPr id="2" name="Slide Number Placeholder 1">
            <a:extLst>
              <a:ext uri="{FF2B5EF4-FFF2-40B4-BE49-F238E27FC236}">
                <a16:creationId xmlns:a16="http://schemas.microsoft.com/office/drawing/2014/main" id="{C29BC8FC-0F56-FEB2-757D-F9B23D779988}"/>
              </a:ext>
            </a:extLst>
          </p:cNvPr>
          <p:cNvSpPr>
            <a:spLocks noGrp="1"/>
          </p:cNvSpPr>
          <p:nvPr>
            <p:ph type="sldNum" sz="quarter" idx="12"/>
          </p:nvPr>
        </p:nvSpPr>
        <p:spPr/>
        <p:txBody>
          <a:bodyPr/>
          <a:lstStyle/>
          <a:p>
            <a:fld id="{48F63A3B-78C7-47BE-AE5E-E10140E04643}" type="slidenum">
              <a:rPr lang="en-US" sz="1400" b="1" smtClean="0"/>
              <a:t>10</a:t>
            </a:fld>
            <a:endParaRPr lang="en-US" b="1"/>
          </a:p>
        </p:txBody>
      </p:sp>
      <p:sp>
        <p:nvSpPr>
          <p:cNvPr id="13" name="Rectangle: Rounded Corners 12">
            <a:extLst>
              <a:ext uri="{FF2B5EF4-FFF2-40B4-BE49-F238E27FC236}">
                <a16:creationId xmlns:a16="http://schemas.microsoft.com/office/drawing/2014/main" id="{7CDEA9C4-1855-9144-3699-E668746D2A8E}"/>
              </a:ext>
            </a:extLst>
          </p:cNvPr>
          <p:cNvSpPr/>
          <p:nvPr/>
        </p:nvSpPr>
        <p:spPr>
          <a:xfrm>
            <a:off x="6675783" y="1869899"/>
            <a:ext cx="4058094" cy="4293634"/>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BC34192-8771-59F2-DF7A-B5D867336443}"/>
              </a:ext>
            </a:extLst>
          </p:cNvPr>
          <p:cNvSpPr txBox="1"/>
          <p:nvPr/>
        </p:nvSpPr>
        <p:spPr>
          <a:xfrm>
            <a:off x="6880614" y="2507946"/>
            <a:ext cx="3648431" cy="3616375"/>
          </a:xfrm>
          <a:prstGeom prst="rect">
            <a:avLst/>
          </a:prstGeom>
          <a:noFill/>
        </p:spPr>
        <p:txBody>
          <a:bodyPr wrap="square" lIns="91440" tIns="45720" rIns="91440" bIns="45720" rtlCol="0" anchor="t">
            <a:spAutoFit/>
          </a:bodyPr>
          <a:lstStyle/>
          <a:p>
            <a:pPr algn="ctr"/>
            <a:r>
              <a:rPr lang="en-GB" sz="2800" b="1">
                <a:latin typeface="Arial Narrow"/>
              </a:rPr>
              <a:t>Sustainability stand</a:t>
            </a:r>
          </a:p>
          <a:p>
            <a:pPr marL="457200" indent="-457200">
              <a:lnSpc>
                <a:spcPct val="250000"/>
              </a:lnSpc>
              <a:buClr>
                <a:schemeClr val="tx1">
                  <a:lumMod val="75000"/>
                  <a:lumOff val="25000"/>
                </a:schemeClr>
              </a:buClr>
              <a:buFont typeface="Arial" panose="020B0604020202020204" pitchFamily="34" charset="0"/>
              <a:buChar char="•"/>
            </a:pPr>
            <a:r>
              <a:rPr lang="en-GB" sz="2200">
                <a:latin typeface="Arial Narrow"/>
              </a:rPr>
              <a:t>Quiz about sustainability</a:t>
            </a:r>
          </a:p>
          <a:p>
            <a:pPr marL="457200" indent="-457200">
              <a:lnSpc>
                <a:spcPct val="250000"/>
              </a:lnSpc>
              <a:buClr>
                <a:schemeClr val="tx1">
                  <a:lumMod val="75000"/>
                  <a:lumOff val="25000"/>
                </a:schemeClr>
              </a:buClr>
              <a:buFont typeface="Arial" panose="020B0604020202020204" pitchFamily="34" charset="0"/>
              <a:buChar char="•"/>
            </a:pPr>
            <a:r>
              <a:rPr lang="en-GB" sz="2200">
                <a:latin typeface="Arial Narrow"/>
              </a:rPr>
              <a:t>Informative brochures </a:t>
            </a:r>
          </a:p>
          <a:p>
            <a:pPr marL="457200" indent="-457200">
              <a:lnSpc>
                <a:spcPct val="250000"/>
              </a:lnSpc>
              <a:buClr>
                <a:schemeClr val="tx1">
                  <a:lumMod val="75000"/>
                  <a:lumOff val="25000"/>
                </a:schemeClr>
              </a:buClr>
              <a:buFont typeface="Arial" panose="020B0604020202020204" pitchFamily="34" charset="0"/>
              <a:buChar char="•"/>
            </a:pPr>
            <a:r>
              <a:rPr lang="en-GB" sz="2200">
                <a:latin typeface="Arial Narrow"/>
              </a:rPr>
              <a:t>Prizes to encourage students</a:t>
            </a:r>
          </a:p>
          <a:p>
            <a:endParaRPr lang="en-GB">
              <a:latin typeface="Arial Narrow"/>
            </a:endParaRPr>
          </a:p>
          <a:p>
            <a:endParaRPr lang="en-GB">
              <a:latin typeface="Arial Narrow"/>
            </a:endParaRPr>
          </a:p>
        </p:txBody>
      </p:sp>
    </p:spTree>
    <p:extLst>
      <p:ext uri="{BB962C8B-B14F-4D97-AF65-F5344CB8AC3E}">
        <p14:creationId xmlns:p14="http://schemas.microsoft.com/office/powerpoint/2010/main" val="195550950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a 4">
            <a:extLst>
              <a:ext uri="{FF2B5EF4-FFF2-40B4-BE49-F238E27FC236}">
                <a16:creationId xmlns:a16="http://schemas.microsoft.com/office/drawing/2014/main" id="{CB78CD21-A2B9-46F2-59A8-B04AA65E12F4}"/>
              </a:ext>
            </a:extLst>
          </p:cNvPr>
          <p:cNvGrpSpPr/>
          <p:nvPr/>
        </p:nvGrpSpPr>
        <p:grpSpPr>
          <a:xfrm>
            <a:off x="315354" y="121771"/>
            <a:ext cx="8389476" cy="1265535"/>
            <a:chOff x="1576720" y="150556"/>
            <a:chExt cx="9590468" cy="1547940"/>
          </a:xfrm>
        </p:grpSpPr>
        <p:sp>
          <p:nvSpPr>
            <p:cNvPr id="4" name="Prostokąt: zaokrąglone rogi 5">
              <a:extLst>
                <a:ext uri="{FF2B5EF4-FFF2-40B4-BE49-F238E27FC236}">
                  <a16:creationId xmlns:a16="http://schemas.microsoft.com/office/drawing/2014/main" id="{B6F1038D-5DF6-A9BC-D389-A227DCAD7074}"/>
                </a:ext>
              </a:extLst>
            </p:cNvPr>
            <p:cNvSpPr/>
            <p:nvPr/>
          </p:nvSpPr>
          <p:spPr>
            <a:xfrm>
              <a:off x="1693506" y="476185"/>
              <a:ext cx="9473682" cy="1222311"/>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6600" b="0" i="0" u="none" strike="noStrike" kern="1200" cap="none" spc="0" normalizeH="0" baseline="0" noProof="0">
                  <a:ln>
                    <a:noFill/>
                  </a:ln>
                  <a:solidFill>
                    <a:srgbClr val="92D050"/>
                  </a:solidFill>
                  <a:effectLst/>
                  <a:uLnTx/>
                  <a:uFillTx/>
                  <a:latin typeface="Calibri" panose="020F0502020204030204"/>
                  <a:ea typeface="+mn-ea"/>
                  <a:cs typeface="+mn-cs"/>
                </a:rPr>
                <a:t> </a:t>
              </a:r>
            </a:p>
          </p:txBody>
        </p:sp>
        <p:sp>
          <p:nvSpPr>
            <p:cNvPr id="5" name="Prostokąt: zaokrąglone rogi 6">
              <a:extLst>
                <a:ext uri="{FF2B5EF4-FFF2-40B4-BE49-F238E27FC236}">
                  <a16:creationId xmlns:a16="http://schemas.microsoft.com/office/drawing/2014/main" id="{586780AF-9C27-03B9-50D2-6D14FBC48E70}"/>
                </a:ext>
              </a:extLst>
            </p:cNvPr>
            <p:cNvSpPr/>
            <p:nvPr/>
          </p:nvSpPr>
          <p:spPr>
            <a:xfrm>
              <a:off x="1576720" y="150556"/>
              <a:ext cx="9313338" cy="122231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pl-PL" sz="4400" b="1" i="1">
                  <a:solidFill>
                    <a:srgbClr val="92D050"/>
                  </a:solidFill>
                  <a:latin typeface="Arial Narrow"/>
                </a:rPr>
                <a:t>FEEDBACK ON PROTOTYPE </a:t>
              </a:r>
              <a:endParaRPr lang="pl-PL" sz="4400" b="1" i="1" u="none" strike="noStrike" kern="1200" cap="none" spc="0" normalizeH="0" baseline="0" noProof="0">
                <a:ln>
                  <a:noFill/>
                </a:ln>
                <a:solidFill>
                  <a:srgbClr val="92D050"/>
                </a:solidFill>
                <a:effectLst/>
                <a:uLnTx/>
                <a:uFillTx/>
                <a:latin typeface="Arial Narrow" panose="020B0606020202030204" pitchFamily="34" charset="0"/>
              </a:endParaRPr>
            </a:p>
          </p:txBody>
        </p:sp>
      </p:grpSp>
      <p:sp>
        <p:nvSpPr>
          <p:cNvPr id="9" name="TextBox 8">
            <a:extLst>
              <a:ext uri="{FF2B5EF4-FFF2-40B4-BE49-F238E27FC236}">
                <a16:creationId xmlns:a16="http://schemas.microsoft.com/office/drawing/2014/main" id="{E661CC3A-30FD-99F4-57FC-A72F89B70F6B}"/>
              </a:ext>
            </a:extLst>
          </p:cNvPr>
          <p:cNvSpPr txBox="1"/>
          <p:nvPr/>
        </p:nvSpPr>
        <p:spPr>
          <a:xfrm>
            <a:off x="8803245" y="169035"/>
            <a:ext cx="209818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Arial Narrow"/>
                <a:ea typeface="Calibri" panose="020F0502020204030204"/>
                <a:cs typeface="Calibri" panose="020F0502020204030204"/>
              </a:rPr>
              <a:t>18 people interviewed </a:t>
            </a:r>
            <a:endParaRPr lang="en-US" b="1">
              <a:ea typeface="Calibri"/>
              <a:cs typeface="Calibri"/>
            </a:endParaRPr>
          </a:p>
        </p:txBody>
      </p:sp>
      <p:pic>
        <p:nvPicPr>
          <p:cNvPr id="10" name="Picture 9" descr="The Worst Job Interview Answers and What to Say Instead">
            <a:extLst>
              <a:ext uri="{FF2B5EF4-FFF2-40B4-BE49-F238E27FC236}">
                <a16:creationId xmlns:a16="http://schemas.microsoft.com/office/drawing/2014/main" id="{95C70C00-1B1F-C858-EC6E-2AB58A7C7633}"/>
              </a:ext>
            </a:extLst>
          </p:cNvPr>
          <p:cNvPicPr>
            <a:picLocks noChangeAspect="1"/>
          </p:cNvPicPr>
          <p:nvPr/>
        </p:nvPicPr>
        <p:blipFill rotWithShape="1">
          <a:blip r:embed="rId2"/>
          <a:srcRect l="7865" t="11257" r="7865" b="12500"/>
          <a:stretch/>
        </p:blipFill>
        <p:spPr>
          <a:xfrm>
            <a:off x="10648682" y="79930"/>
            <a:ext cx="1336247" cy="957227"/>
          </a:xfrm>
          <a:prstGeom prst="rect">
            <a:avLst/>
          </a:prstGeom>
        </p:spPr>
      </p:pic>
      <p:sp>
        <p:nvSpPr>
          <p:cNvPr id="14" name="Prostokąt: zaokrąglone rogi 9">
            <a:extLst>
              <a:ext uri="{FF2B5EF4-FFF2-40B4-BE49-F238E27FC236}">
                <a16:creationId xmlns:a16="http://schemas.microsoft.com/office/drawing/2014/main" id="{6EBA76CF-7078-BC82-E403-7D656FABD66B}"/>
              </a:ext>
            </a:extLst>
          </p:cNvPr>
          <p:cNvSpPr/>
          <p:nvPr/>
        </p:nvSpPr>
        <p:spPr>
          <a:xfrm>
            <a:off x="6900230" y="1484863"/>
            <a:ext cx="4253125" cy="834085"/>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b="1">
              <a:solidFill>
                <a:schemeClr val="tx1"/>
              </a:solidFill>
              <a:latin typeface="Arial Narrow"/>
              <a:ea typeface="Calibri"/>
              <a:cs typeface="Calibri"/>
            </a:endParaRPr>
          </a:p>
          <a:p>
            <a:pPr algn="ctr"/>
            <a:r>
              <a:rPr lang="en-US" sz="3200" b="1">
                <a:solidFill>
                  <a:schemeClr val="tx1"/>
                </a:solidFill>
                <a:latin typeface="Arial Narrow"/>
                <a:ea typeface="Calibri"/>
                <a:cs typeface="Calibri"/>
              </a:rPr>
              <a:t>What needed alteration</a:t>
            </a:r>
            <a:endParaRPr lang="en-US" sz="3200">
              <a:solidFill>
                <a:schemeClr val="tx1"/>
              </a:solidFill>
              <a:latin typeface="Arial Narrow"/>
              <a:ea typeface="Calibri"/>
              <a:cs typeface="Calibri"/>
            </a:endParaRPr>
          </a:p>
          <a:p>
            <a:pPr algn="ctr"/>
            <a:endParaRPr lang="en-US" sz="2800">
              <a:solidFill>
                <a:schemeClr val="tx1"/>
              </a:solidFill>
              <a:latin typeface="Arial Narrow"/>
              <a:ea typeface="Calibri"/>
              <a:cs typeface="Calibri"/>
            </a:endParaRPr>
          </a:p>
        </p:txBody>
      </p:sp>
      <p:sp>
        <p:nvSpPr>
          <p:cNvPr id="15" name="Prostokąt: zaokrąglone rogi 9">
            <a:extLst>
              <a:ext uri="{FF2B5EF4-FFF2-40B4-BE49-F238E27FC236}">
                <a16:creationId xmlns:a16="http://schemas.microsoft.com/office/drawing/2014/main" id="{4BFEA9E5-57D1-2A52-013E-006BD9FFC699}"/>
              </a:ext>
            </a:extLst>
          </p:cNvPr>
          <p:cNvSpPr/>
          <p:nvPr/>
        </p:nvSpPr>
        <p:spPr>
          <a:xfrm>
            <a:off x="1480370" y="1484862"/>
            <a:ext cx="3931153" cy="780422"/>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b="1">
              <a:solidFill>
                <a:schemeClr val="tx1"/>
              </a:solidFill>
              <a:latin typeface="Arial Narrow"/>
              <a:ea typeface="Calibri"/>
              <a:cs typeface="Calibri"/>
            </a:endParaRPr>
          </a:p>
          <a:p>
            <a:pPr algn="ctr"/>
            <a:r>
              <a:rPr lang="en-US" sz="3200" b="1">
                <a:solidFill>
                  <a:schemeClr val="tx1"/>
                </a:solidFill>
                <a:latin typeface="Arial Narrow"/>
                <a:ea typeface="Calibri"/>
                <a:cs typeface="Calibri"/>
              </a:rPr>
              <a:t>Positive response</a:t>
            </a:r>
            <a:endParaRPr lang="en-US" sz="3200">
              <a:solidFill>
                <a:schemeClr val="tx1"/>
              </a:solidFill>
              <a:latin typeface="Arial Narrow"/>
              <a:ea typeface="Calibri"/>
              <a:cs typeface="Calibri"/>
            </a:endParaRPr>
          </a:p>
          <a:p>
            <a:pPr algn="ctr"/>
            <a:endParaRPr lang="en-US" sz="3200" b="1">
              <a:solidFill>
                <a:schemeClr val="tx1"/>
              </a:solidFill>
              <a:latin typeface="Arial Narrow"/>
              <a:ea typeface="Calibri"/>
              <a:cs typeface="Calibri"/>
            </a:endParaRPr>
          </a:p>
        </p:txBody>
      </p:sp>
      <p:sp>
        <p:nvSpPr>
          <p:cNvPr id="16" name="Prostokąt: zaokrąglone rogi 9">
            <a:extLst>
              <a:ext uri="{FF2B5EF4-FFF2-40B4-BE49-F238E27FC236}">
                <a16:creationId xmlns:a16="http://schemas.microsoft.com/office/drawing/2014/main" id="{DB5E5C72-3A82-04A0-8A8E-16EFDA8C1BA5}"/>
              </a:ext>
            </a:extLst>
          </p:cNvPr>
          <p:cNvSpPr/>
          <p:nvPr/>
        </p:nvSpPr>
        <p:spPr>
          <a:xfrm>
            <a:off x="7050484" y="2568834"/>
            <a:ext cx="4102872" cy="4032336"/>
          </a:xfrm>
          <a:prstGeom prst="roundRect">
            <a:avLst/>
          </a:prstGeom>
          <a:solidFill>
            <a:srgbClr val="748AB3"/>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100" b="1">
              <a:solidFill>
                <a:schemeClr val="tx1"/>
              </a:solidFill>
              <a:latin typeface="Arial Narrow"/>
              <a:ea typeface="Calibri"/>
              <a:cs typeface="Calibri"/>
            </a:endParaRPr>
          </a:p>
          <a:p>
            <a:pPr algn="ctr"/>
            <a:endParaRPr lang="en-US" sz="2100" b="1">
              <a:solidFill>
                <a:schemeClr val="tx1"/>
              </a:solidFill>
              <a:latin typeface="Arial Narrow"/>
              <a:ea typeface="Calibri"/>
              <a:cs typeface="Calibri"/>
            </a:endParaRPr>
          </a:p>
          <a:p>
            <a:pPr marL="342900" indent="-342900" algn="ctr">
              <a:buFont typeface="Arial"/>
              <a:buChar char="•"/>
            </a:pPr>
            <a:r>
              <a:rPr lang="en-US" sz="2100" b="1">
                <a:solidFill>
                  <a:schemeClr val="tx1"/>
                </a:solidFill>
                <a:latin typeface="Arial Narrow"/>
                <a:ea typeface="Calibri"/>
                <a:cs typeface="Calibri"/>
              </a:rPr>
              <a:t>Persuading people who are not at all interested in sustainable topics</a:t>
            </a:r>
            <a:endParaRPr lang="en-US" sz="2100" b="1">
              <a:solidFill>
                <a:schemeClr val="tx1"/>
              </a:solidFill>
              <a:latin typeface="Calibri" panose="020F0502020204030204"/>
              <a:ea typeface="Calibri"/>
              <a:cs typeface="Calibri"/>
            </a:endParaRPr>
          </a:p>
          <a:p>
            <a:pPr algn="ctr"/>
            <a:endParaRPr lang="en-US" sz="2100" b="1">
              <a:solidFill>
                <a:schemeClr val="tx1"/>
              </a:solidFill>
              <a:latin typeface="Calibri" panose="020F0502020204030204"/>
              <a:ea typeface="Calibri"/>
              <a:cs typeface="Calibri"/>
            </a:endParaRPr>
          </a:p>
          <a:p>
            <a:pPr marL="342900" indent="-342900" algn="ctr">
              <a:buFont typeface="Arial"/>
              <a:buChar char="•"/>
            </a:pPr>
            <a:r>
              <a:rPr lang="en-US" sz="2100" b="1">
                <a:solidFill>
                  <a:schemeClr val="tx1"/>
                </a:solidFill>
                <a:latin typeface="Arial Narrow"/>
                <a:ea typeface="Calibri"/>
                <a:cs typeface="Calibri"/>
              </a:rPr>
              <a:t>Communication, choosing proper channels to inform about students’ initiatives </a:t>
            </a:r>
            <a:endParaRPr lang="en-US" sz="2100" b="1">
              <a:solidFill>
                <a:schemeClr val="tx1"/>
              </a:solidFill>
              <a:latin typeface="Calibri" panose="020F0502020204030204"/>
              <a:ea typeface="Calibri"/>
              <a:cs typeface="Calibri"/>
            </a:endParaRPr>
          </a:p>
          <a:p>
            <a:pPr algn="ctr"/>
            <a:endParaRPr lang="en-US" sz="2100" b="1">
              <a:solidFill>
                <a:schemeClr val="tx1"/>
              </a:solidFill>
              <a:latin typeface="Arial Narrow"/>
              <a:ea typeface="Calibri"/>
              <a:cs typeface="Calibri"/>
            </a:endParaRPr>
          </a:p>
          <a:p>
            <a:pPr algn="ctr"/>
            <a:endParaRPr lang="en-US" sz="2100" b="1">
              <a:solidFill>
                <a:schemeClr val="tx1"/>
              </a:solidFill>
              <a:latin typeface="Arial Narrow"/>
              <a:ea typeface="Calibri"/>
              <a:cs typeface="Calibri"/>
            </a:endParaRPr>
          </a:p>
        </p:txBody>
      </p:sp>
      <p:sp>
        <p:nvSpPr>
          <p:cNvPr id="17" name="Prostokąt: zaokrąglone rogi 9">
            <a:extLst>
              <a:ext uri="{FF2B5EF4-FFF2-40B4-BE49-F238E27FC236}">
                <a16:creationId xmlns:a16="http://schemas.microsoft.com/office/drawing/2014/main" id="{387204F5-CC0B-6DE4-8019-0D5FE8205B14}"/>
              </a:ext>
            </a:extLst>
          </p:cNvPr>
          <p:cNvSpPr/>
          <p:nvPr/>
        </p:nvSpPr>
        <p:spPr>
          <a:xfrm>
            <a:off x="578851" y="2397117"/>
            <a:ext cx="5734194" cy="4204053"/>
          </a:xfrm>
          <a:prstGeom prst="roundRect">
            <a:avLst/>
          </a:prstGeom>
          <a:solidFill>
            <a:srgbClr val="ADBECC"/>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gn="ctr">
              <a:buFont typeface="Arial"/>
              <a:buChar char="•"/>
            </a:pPr>
            <a:endParaRPr lang="pl-PL" sz="2100" b="1">
              <a:solidFill>
                <a:schemeClr val="tx1"/>
              </a:solidFill>
              <a:latin typeface="Arial Narrow"/>
              <a:ea typeface="+mn-lt"/>
              <a:cs typeface="+mn-lt"/>
            </a:endParaRPr>
          </a:p>
          <a:p>
            <a:pPr marL="285750" indent="-285750" algn="ctr">
              <a:buFont typeface="Arial"/>
              <a:buChar char="•"/>
            </a:pPr>
            <a:endParaRPr lang="pl-PL" sz="2100" b="1">
              <a:solidFill>
                <a:schemeClr val="tx1"/>
              </a:solidFill>
              <a:latin typeface="Arial Narrow"/>
              <a:ea typeface="+mn-lt"/>
              <a:cs typeface="+mn-lt"/>
            </a:endParaRPr>
          </a:p>
          <a:p>
            <a:pPr marL="285750" indent="-285750" algn="ctr">
              <a:buFont typeface="Arial"/>
              <a:buChar char="•"/>
            </a:pPr>
            <a:r>
              <a:rPr lang="pl-PL" sz="2100" b="1">
                <a:solidFill>
                  <a:schemeClr val="tx1"/>
                </a:solidFill>
                <a:latin typeface="Arial Narrow"/>
                <a:ea typeface="+mn-lt"/>
                <a:cs typeface="+mn-lt"/>
              </a:rPr>
              <a:t>"</a:t>
            </a:r>
            <a:r>
              <a:rPr lang="pl-PL" sz="2100" b="1" err="1">
                <a:solidFill>
                  <a:schemeClr val="tx1"/>
                </a:solidFill>
                <a:latin typeface="Arial Narrow"/>
                <a:ea typeface="+mn-lt"/>
                <a:cs typeface="+mn-lt"/>
              </a:rPr>
              <a:t>Very</a:t>
            </a:r>
            <a:r>
              <a:rPr lang="pl-PL" sz="2100" b="1">
                <a:solidFill>
                  <a:schemeClr val="tx1"/>
                </a:solidFill>
                <a:latin typeface="Arial Narrow"/>
                <a:ea typeface="+mn-lt"/>
                <a:cs typeface="+mn-lt"/>
              </a:rPr>
              <a:t> </a:t>
            </a:r>
            <a:r>
              <a:rPr lang="pl-PL" sz="2100" b="1" err="1">
                <a:solidFill>
                  <a:schemeClr val="tx1"/>
                </a:solidFill>
                <a:latin typeface="Arial Narrow"/>
                <a:ea typeface="+mn-lt"/>
                <a:cs typeface="+mn-lt"/>
              </a:rPr>
              <a:t>well-made</a:t>
            </a:r>
            <a:r>
              <a:rPr lang="pl-PL" sz="2100" b="1">
                <a:solidFill>
                  <a:schemeClr val="tx1"/>
                </a:solidFill>
                <a:latin typeface="Arial Narrow"/>
                <a:ea typeface="+mn-lt"/>
                <a:cs typeface="+mn-lt"/>
              </a:rPr>
              <a:t> </a:t>
            </a:r>
            <a:r>
              <a:rPr lang="pl-PL" sz="2100" b="1" err="1">
                <a:solidFill>
                  <a:schemeClr val="tx1"/>
                </a:solidFill>
                <a:latin typeface="Arial Narrow"/>
                <a:ea typeface="+mn-lt"/>
                <a:cs typeface="+mn-lt"/>
              </a:rPr>
              <a:t>prototype</a:t>
            </a:r>
            <a:r>
              <a:rPr lang="pl-PL" sz="2100" b="1">
                <a:solidFill>
                  <a:schemeClr val="tx1"/>
                </a:solidFill>
                <a:latin typeface="Arial Narrow"/>
                <a:ea typeface="+mn-lt"/>
                <a:cs typeface="+mn-lt"/>
              </a:rPr>
              <a:t>, </a:t>
            </a:r>
            <a:r>
              <a:rPr lang="pl-PL" sz="2100" b="1" err="1">
                <a:solidFill>
                  <a:schemeClr val="tx1"/>
                </a:solidFill>
                <a:latin typeface="Arial Narrow"/>
                <a:ea typeface="+mn-lt"/>
                <a:cs typeface="+mn-lt"/>
              </a:rPr>
              <a:t>that</a:t>
            </a:r>
            <a:r>
              <a:rPr lang="pl-PL" sz="2100" b="1">
                <a:solidFill>
                  <a:schemeClr val="tx1"/>
                </a:solidFill>
                <a:latin typeface="Arial Narrow"/>
                <a:ea typeface="+mn-lt"/>
                <a:cs typeface="+mn-lt"/>
              </a:rPr>
              <a:t> </a:t>
            </a:r>
            <a:r>
              <a:rPr lang="pl-PL" sz="2100" b="1" err="1">
                <a:solidFill>
                  <a:schemeClr val="tx1"/>
                </a:solidFill>
                <a:latin typeface="Arial Narrow"/>
                <a:ea typeface="+mn-lt"/>
                <a:cs typeface="+mn-lt"/>
              </a:rPr>
              <a:t>has</a:t>
            </a:r>
            <a:r>
              <a:rPr lang="pl-PL" sz="2100" b="1">
                <a:solidFill>
                  <a:schemeClr val="tx1"/>
                </a:solidFill>
                <a:latin typeface="Arial Narrow"/>
                <a:ea typeface="+mn-lt"/>
                <a:cs typeface="+mn-lt"/>
              </a:rPr>
              <a:t> </a:t>
            </a:r>
            <a:r>
              <a:rPr lang="pl-PL" sz="2100" b="1" err="1">
                <a:solidFill>
                  <a:schemeClr val="tx1"/>
                </a:solidFill>
                <a:latin typeface="Arial Narrow"/>
                <a:ea typeface="+mn-lt"/>
                <a:cs typeface="+mn-lt"/>
              </a:rPr>
              <a:t>good</a:t>
            </a:r>
            <a:r>
              <a:rPr lang="pl-PL" sz="2100" b="1">
                <a:solidFill>
                  <a:schemeClr val="tx1"/>
                </a:solidFill>
                <a:latin typeface="Arial Narrow"/>
                <a:ea typeface="+mn-lt"/>
                <a:cs typeface="+mn-lt"/>
              </a:rPr>
              <a:t> design and </a:t>
            </a:r>
            <a:r>
              <a:rPr lang="pl-PL" sz="2100" b="1" err="1">
                <a:solidFill>
                  <a:schemeClr val="tx1"/>
                </a:solidFill>
                <a:latin typeface="Arial Narrow"/>
                <a:ea typeface="+mn-lt"/>
                <a:cs typeface="+mn-lt"/>
              </a:rPr>
              <a:t>captures</a:t>
            </a:r>
            <a:r>
              <a:rPr lang="pl-PL" sz="2100" b="1">
                <a:solidFill>
                  <a:schemeClr val="tx1"/>
                </a:solidFill>
                <a:latin typeface="Arial Narrow"/>
                <a:ea typeface="+mn-lt"/>
                <a:cs typeface="+mn-lt"/>
              </a:rPr>
              <a:t> </a:t>
            </a:r>
            <a:r>
              <a:rPr lang="pl-PL" sz="2100" b="1" err="1">
                <a:solidFill>
                  <a:schemeClr val="tx1"/>
                </a:solidFill>
                <a:latin typeface="Arial Narrow"/>
                <a:ea typeface="+mn-lt"/>
                <a:cs typeface="+mn-lt"/>
              </a:rPr>
              <a:t>attention</a:t>
            </a:r>
            <a:r>
              <a:rPr lang="pl-PL" sz="2100" b="1">
                <a:solidFill>
                  <a:schemeClr val="tx1"/>
                </a:solidFill>
                <a:latin typeface="Arial Narrow"/>
                <a:ea typeface="+mn-lt"/>
                <a:cs typeface="+mn-lt"/>
              </a:rPr>
              <a:t>."</a:t>
            </a:r>
            <a:endParaRPr lang="en-US" sz="2100" b="1">
              <a:solidFill>
                <a:schemeClr val="tx1"/>
              </a:solidFill>
              <a:latin typeface="Arial Narrow"/>
              <a:ea typeface="+mn-lt"/>
              <a:cs typeface="+mn-lt"/>
            </a:endParaRPr>
          </a:p>
          <a:p>
            <a:pPr algn="ctr"/>
            <a:endParaRPr lang="pl-PL" sz="2100" b="1">
              <a:solidFill>
                <a:schemeClr val="tx1"/>
              </a:solidFill>
              <a:latin typeface="Arial Narrow"/>
              <a:ea typeface="+mn-lt"/>
              <a:cs typeface="+mn-lt"/>
            </a:endParaRPr>
          </a:p>
          <a:p>
            <a:pPr marL="342900" indent="-342900" algn="ctr">
              <a:buFont typeface="Arial"/>
              <a:buChar char="•"/>
            </a:pPr>
            <a:r>
              <a:rPr lang="en-US" sz="2100" b="1">
                <a:solidFill>
                  <a:schemeClr val="tx1"/>
                </a:solidFill>
                <a:latin typeface="Arial Narrow"/>
                <a:ea typeface="+mn-lt"/>
                <a:cs typeface="+mn-lt"/>
              </a:rPr>
              <a:t>"Idea of educating people is the greatest thing, it will force them to think more about what they are doing in everyday life, it will increase awareness and decrease the wrongfulness of their actions."</a:t>
            </a:r>
            <a:endParaRPr lang="en-US" sz="2100" b="1">
              <a:solidFill>
                <a:schemeClr val="tx1"/>
              </a:solidFill>
              <a:latin typeface="Arial Narrow"/>
              <a:ea typeface="Calibri"/>
              <a:cs typeface="Calibri"/>
            </a:endParaRPr>
          </a:p>
          <a:p>
            <a:pPr marL="342900" indent="-342900" algn="ctr">
              <a:buFont typeface="Arial"/>
              <a:buChar char="•"/>
            </a:pPr>
            <a:endParaRPr lang="en-US" sz="2100" b="1">
              <a:solidFill>
                <a:schemeClr val="tx1"/>
              </a:solidFill>
              <a:latin typeface="Arial Narrow"/>
              <a:ea typeface="Calibri"/>
              <a:cs typeface="Calibri"/>
            </a:endParaRPr>
          </a:p>
          <a:p>
            <a:pPr marL="342900" indent="-342900" algn="ctr">
              <a:buFont typeface="Arial"/>
              <a:buChar char="•"/>
            </a:pPr>
            <a:r>
              <a:rPr lang="en-US" sz="2100" b="1">
                <a:solidFill>
                  <a:schemeClr val="tx1"/>
                </a:solidFill>
                <a:latin typeface="Arial Narrow"/>
                <a:ea typeface="Calibri"/>
                <a:cs typeface="Calibri"/>
              </a:rPr>
              <a:t>"</a:t>
            </a:r>
            <a:r>
              <a:rPr lang="en-US" sz="2100" b="1">
                <a:solidFill>
                  <a:schemeClr val="tx1"/>
                </a:solidFill>
                <a:latin typeface="Arial Narrow"/>
                <a:ea typeface="+mn-lt"/>
                <a:cs typeface="+mn-lt"/>
              </a:rPr>
              <a:t>The concept of sustainable-related prizes is great, it will definitely encourage people to participate."</a:t>
            </a:r>
            <a:endParaRPr lang="en-US" sz="2100" b="1">
              <a:solidFill>
                <a:schemeClr val="tx1"/>
              </a:solidFill>
              <a:latin typeface="Arial Narrow"/>
              <a:ea typeface="Calibri"/>
              <a:cs typeface="Calibri"/>
            </a:endParaRPr>
          </a:p>
          <a:p>
            <a:pPr marL="285750" indent="-285750" algn="ctr">
              <a:buFont typeface="Arial"/>
              <a:buChar char="•"/>
            </a:pPr>
            <a:endParaRPr lang="en-US" sz="2100" b="1">
              <a:solidFill>
                <a:schemeClr val="tx1"/>
              </a:solidFill>
              <a:latin typeface="Arial Narrow"/>
              <a:ea typeface="Calibri"/>
              <a:cs typeface="Calibri"/>
            </a:endParaRPr>
          </a:p>
          <a:p>
            <a:pPr algn="ctr"/>
            <a:endParaRPr lang="pl-PL" sz="2100" b="1">
              <a:solidFill>
                <a:schemeClr val="tx1"/>
              </a:solidFill>
              <a:latin typeface="Arial Narrow"/>
              <a:ea typeface="Calibri"/>
              <a:cs typeface="Calibri"/>
            </a:endParaRPr>
          </a:p>
        </p:txBody>
      </p:sp>
      <p:sp>
        <p:nvSpPr>
          <p:cNvPr id="2" name="Slide Number Placeholder 1">
            <a:extLst>
              <a:ext uri="{FF2B5EF4-FFF2-40B4-BE49-F238E27FC236}">
                <a16:creationId xmlns:a16="http://schemas.microsoft.com/office/drawing/2014/main" id="{E8964C20-D5C2-7B8E-3E3C-E59CEC6A4918}"/>
              </a:ext>
            </a:extLst>
          </p:cNvPr>
          <p:cNvSpPr>
            <a:spLocks noGrp="1"/>
          </p:cNvSpPr>
          <p:nvPr>
            <p:ph type="sldNum" sz="quarter" idx="12"/>
          </p:nvPr>
        </p:nvSpPr>
        <p:spPr/>
        <p:txBody>
          <a:bodyPr/>
          <a:lstStyle/>
          <a:p>
            <a:fld id="{48F63A3B-78C7-47BE-AE5E-E10140E04643}" type="slidenum">
              <a:rPr lang="en-US" sz="1400" b="1" smtClean="0"/>
              <a:t>11</a:t>
            </a:fld>
            <a:endParaRPr lang="en-US" sz="1400" b="1"/>
          </a:p>
        </p:txBody>
      </p:sp>
    </p:spTree>
    <p:extLst>
      <p:ext uri="{BB962C8B-B14F-4D97-AF65-F5344CB8AC3E}">
        <p14:creationId xmlns:p14="http://schemas.microsoft.com/office/powerpoint/2010/main" val="336148432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a 11">
            <a:extLst>
              <a:ext uri="{FF2B5EF4-FFF2-40B4-BE49-F238E27FC236}">
                <a16:creationId xmlns:a16="http://schemas.microsoft.com/office/drawing/2014/main" id="{828B22F1-ADCE-2800-3A45-220C99754E42}"/>
              </a:ext>
            </a:extLst>
          </p:cNvPr>
          <p:cNvGrpSpPr/>
          <p:nvPr/>
        </p:nvGrpSpPr>
        <p:grpSpPr>
          <a:xfrm>
            <a:off x="1948315" y="228615"/>
            <a:ext cx="8358371" cy="1315623"/>
            <a:chOff x="1359159" y="150556"/>
            <a:chExt cx="9808029" cy="1547940"/>
          </a:xfrm>
        </p:grpSpPr>
        <p:sp>
          <p:nvSpPr>
            <p:cNvPr id="10" name="Prostokąt: zaokrąglone rogi 9">
              <a:extLst>
                <a:ext uri="{FF2B5EF4-FFF2-40B4-BE49-F238E27FC236}">
                  <a16:creationId xmlns:a16="http://schemas.microsoft.com/office/drawing/2014/main" id="{C64609A0-A6D4-2765-443D-3174ACB76ACE}"/>
                </a:ext>
              </a:extLst>
            </p:cNvPr>
            <p:cNvSpPr/>
            <p:nvPr/>
          </p:nvSpPr>
          <p:spPr>
            <a:xfrm>
              <a:off x="1693506" y="476185"/>
              <a:ext cx="9473682" cy="1222311"/>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6600" b="0" i="0" u="none" strike="noStrike" kern="1200" cap="none" spc="0" normalizeH="0" baseline="0" noProof="0">
                  <a:ln>
                    <a:noFill/>
                  </a:ln>
                  <a:solidFill>
                    <a:srgbClr val="92D050"/>
                  </a:solidFill>
                  <a:effectLst/>
                  <a:uLnTx/>
                  <a:uFillTx/>
                  <a:latin typeface="Calibri" panose="020F0502020204030204"/>
                  <a:ea typeface="+mn-ea"/>
                  <a:cs typeface="+mn-cs"/>
                </a:rPr>
                <a:t> </a:t>
              </a:r>
            </a:p>
          </p:txBody>
        </p:sp>
        <p:sp>
          <p:nvSpPr>
            <p:cNvPr id="11" name="Prostokąt: zaokrąglone rogi 10">
              <a:extLst>
                <a:ext uri="{FF2B5EF4-FFF2-40B4-BE49-F238E27FC236}">
                  <a16:creationId xmlns:a16="http://schemas.microsoft.com/office/drawing/2014/main" id="{8EB61B6B-E982-F134-DDD3-E25F1DA6D074}"/>
                </a:ext>
              </a:extLst>
            </p:cNvPr>
            <p:cNvSpPr/>
            <p:nvPr/>
          </p:nvSpPr>
          <p:spPr>
            <a:xfrm>
              <a:off x="1359159" y="150556"/>
              <a:ext cx="9473682" cy="122231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pl-PL" sz="3600" b="1" i="1">
                  <a:solidFill>
                    <a:srgbClr val="92D050"/>
                  </a:solidFill>
                  <a:latin typeface="Arial Narrow"/>
                </a:rPr>
                <a:t>SOLUTION - REFLECTIONS</a:t>
              </a:r>
              <a:endParaRPr lang="pl-PL" sz="3600" b="1" i="1" u="none" strike="noStrike" kern="1200" cap="none" spc="0" normalizeH="0" baseline="0" noProof="0">
                <a:ln>
                  <a:noFill/>
                </a:ln>
                <a:solidFill>
                  <a:srgbClr val="92D050"/>
                </a:solidFill>
                <a:effectLst/>
                <a:uLnTx/>
                <a:uFillTx/>
                <a:latin typeface="Arial Narrow" panose="020B0606020202030204" pitchFamily="34" charset="0"/>
              </a:endParaRPr>
            </a:p>
          </p:txBody>
        </p:sp>
      </p:grpSp>
      <p:sp>
        <p:nvSpPr>
          <p:cNvPr id="3" name="Slide Number Placeholder 2">
            <a:extLst>
              <a:ext uri="{FF2B5EF4-FFF2-40B4-BE49-F238E27FC236}">
                <a16:creationId xmlns:a16="http://schemas.microsoft.com/office/drawing/2014/main" id="{0C6A9BF8-A411-30D0-422B-246108B367A5}"/>
              </a:ext>
            </a:extLst>
          </p:cNvPr>
          <p:cNvSpPr>
            <a:spLocks noGrp="1"/>
          </p:cNvSpPr>
          <p:nvPr>
            <p:ph type="sldNum" sz="quarter" idx="12"/>
          </p:nvPr>
        </p:nvSpPr>
        <p:spPr/>
        <p:txBody>
          <a:bodyPr/>
          <a:lstStyle/>
          <a:p>
            <a:fld id="{48F63A3B-78C7-47BE-AE5E-E10140E04643}" type="slidenum">
              <a:rPr lang="en-US" sz="1400" b="1" dirty="0" smtClean="0"/>
              <a:t>12</a:t>
            </a:fld>
            <a:endParaRPr lang="en-US" sz="1400" b="1"/>
          </a:p>
        </p:txBody>
      </p:sp>
      <p:sp>
        <p:nvSpPr>
          <p:cNvPr id="5" name="Prostokąt: zaokrąglone rogi 4">
            <a:extLst>
              <a:ext uri="{FF2B5EF4-FFF2-40B4-BE49-F238E27FC236}">
                <a16:creationId xmlns:a16="http://schemas.microsoft.com/office/drawing/2014/main" id="{F7B0B68F-D91E-7F83-5AF6-6AB18B25040D}"/>
              </a:ext>
            </a:extLst>
          </p:cNvPr>
          <p:cNvSpPr/>
          <p:nvPr/>
        </p:nvSpPr>
        <p:spPr>
          <a:xfrm>
            <a:off x="295055" y="1988243"/>
            <a:ext cx="5691039" cy="1391958"/>
          </a:xfrm>
          <a:prstGeom prst="roundRect">
            <a:avLst/>
          </a:prstGeom>
          <a:solidFill>
            <a:schemeClr val="accent5">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2400">
                <a:solidFill>
                  <a:prstClr val="black"/>
                </a:solidFill>
                <a:latin typeface="Arial Narrow"/>
                <a:ea typeface="+mn-lt"/>
                <a:cs typeface="+mn-lt"/>
              </a:rPr>
              <a:t>The idea of creating sustainable quizzes caught the attention of reviewers</a:t>
            </a:r>
            <a:endParaRPr lang="pl-PL">
              <a:solidFill>
                <a:prstClr val="black"/>
              </a:solidFill>
              <a:latin typeface="Arial Narrow"/>
            </a:endParaRPr>
          </a:p>
        </p:txBody>
      </p:sp>
      <p:sp>
        <p:nvSpPr>
          <p:cNvPr id="7" name="Prostokąt: zaokrąglone rogi 6">
            <a:extLst>
              <a:ext uri="{FF2B5EF4-FFF2-40B4-BE49-F238E27FC236}">
                <a16:creationId xmlns:a16="http://schemas.microsoft.com/office/drawing/2014/main" id="{05072287-D75F-F08A-D695-FF7B04A3E8D7}"/>
              </a:ext>
            </a:extLst>
          </p:cNvPr>
          <p:cNvSpPr/>
          <p:nvPr/>
        </p:nvSpPr>
        <p:spPr>
          <a:xfrm>
            <a:off x="6465396" y="1988243"/>
            <a:ext cx="5691039" cy="1391958"/>
          </a:xfrm>
          <a:prstGeom prst="roundRect">
            <a:avLst/>
          </a:prstGeom>
          <a:solidFill>
            <a:schemeClr val="accent5">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2400">
                <a:solidFill>
                  <a:prstClr val="black"/>
                </a:solidFill>
                <a:latin typeface="Arial Narrow"/>
                <a:ea typeface="+mn-lt"/>
                <a:cs typeface="+mn-lt"/>
              </a:rPr>
              <a:t>The aspect of sharing crucial knowledge using those quizzes is well accepted by prototype reviewers</a:t>
            </a:r>
            <a:endParaRPr lang="pl-PL">
              <a:solidFill>
                <a:prstClr val="black"/>
              </a:solidFill>
              <a:latin typeface="Arial Narrow"/>
            </a:endParaRPr>
          </a:p>
        </p:txBody>
      </p:sp>
      <p:sp>
        <p:nvSpPr>
          <p:cNvPr id="9" name="Prostokąt: zaokrąglone rogi 8">
            <a:extLst>
              <a:ext uri="{FF2B5EF4-FFF2-40B4-BE49-F238E27FC236}">
                <a16:creationId xmlns:a16="http://schemas.microsoft.com/office/drawing/2014/main" id="{348E87C1-1739-7095-694D-9F008558228B}"/>
              </a:ext>
            </a:extLst>
          </p:cNvPr>
          <p:cNvSpPr/>
          <p:nvPr/>
        </p:nvSpPr>
        <p:spPr>
          <a:xfrm>
            <a:off x="295055" y="4543731"/>
            <a:ext cx="5691039" cy="1391958"/>
          </a:xfrm>
          <a:prstGeom prst="roundRect">
            <a:avLst/>
          </a:prstGeom>
          <a:solidFill>
            <a:schemeClr val="accent5">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2400">
                <a:solidFill>
                  <a:prstClr val="black"/>
                </a:solidFill>
                <a:latin typeface="Arial Narrow"/>
                <a:cs typeface="Calibri"/>
              </a:rPr>
              <a:t>Upgrading our idea by implementing new features will ensure more participants</a:t>
            </a:r>
          </a:p>
        </p:txBody>
      </p:sp>
      <p:sp>
        <p:nvSpPr>
          <p:cNvPr id="14" name="Prostokąt: zaokrąglone rogi 13">
            <a:extLst>
              <a:ext uri="{FF2B5EF4-FFF2-40B4-BE49-F238E27FC236}">
                <a16:creationId xmlns:a16="http://schemas.microsoft.com/office/drawing/2014/main" id="{B0F76AEE-D074-985D-83D3-40EAEF051878}"/>
              </a:ext>
            </a:extLst>
          </p:cNvPr>
          <p:cNvSpPr/>
          <p:nvPr/>
        </p:nvSpPr>
        <p:spPr>
          <a:xfrm>
            <a:off x="6465396" y="4580902"/>
            <a:ext cx="5691039" cy="1391958"/>
          </a:xfrm>
          <a:prstGeom prst="roundRect">
            <a:avLst/>
          </a:prstGeom>
          <a:solidFill>
            <a:schemeClr val="accent5">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2400">
                <a:solidFill>
                  <a:prstClr val="black"/>
                </a:solidFill>
                <a:latin typeface="Arial Narrow"/>
                <a:ea typeface="+mn-lt"/>
                <a:cs typeface="+mn-lt"/>
              </a:rPr>
              <a:t>Proper way of promoting the whole initiative will be significant </a:t>
            </a:r>
            <a:r>
              <a:rPr kumimoji="0" lang="en-US" sz="2400" i="0" u="none" strike="noStrike" kern="1200" cap="none" spc="0" normalizeH="0" baseline="0" noProof="0">
                <a:ln>
                  <a:noFill/>
                </a:ln>
                <a:solidFill>
                  <a:prstClr val="black"/>
                </a:solidFill>
                <a:effectLst/>
                <a:uLnTx/>
                <a:uFillTx/>
                <a:latin typeface="Arial Narrow"/>
                <a:ea typeface="+mn-lt"/>
                <a:cs typeface="+mn-lt"/>
              </a:rPr>
              <a:t>to </a:t>
            </a:r>
            <a:r>
              <a:rPr lang="en-US" sz="2400">
                <a:solidFill>
                  <a:prstClr val="black"/>
                </a:solidFill>
                <a:latin typeface="Arial Narrow"/>
                <a:ea typeface="+mn-lt"/>
                <a:cs typeface="+mn-lt"/>
              </a:rPr>
              <a:t>accomplish our sustainable goals</a:t>
            </a:r>
            <a:endParaRPr lang="pl-PL">
              <a:solidFill>
                <a:prstClr val="black"/>
              </a:solidFill>
              <a:latin typeface="Arial Narrow"/>
            </a:endParaRPr>
          </a:p>
        </p:txBody>
      </p:sp>
    </p:spTree>
    <p:extLst>
      <p:ext uri="{BB962C8B-B14F-4D97-AF65-F5344CB8AC3E}">
        <p14:creationId xmlns:p14="http://schemas.microsoft.com/office/powerpoint/2010/main" val="316327674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E357A9-4823-9F63-8BAA-39A6C8C46AD9}"/>
              </a:ext>
            </a:extLst>
          </p:cNvPr>
          <p:cNvSpPr>
            <a:spLocks noGrp="1"/>
          </p:cNvSpPr>
          <p:nvPr>
            <p:ph type="sldNum" sz="quarter" idx="12"/>
          </p:nvPr>
        </p:nvSpPr>
        <p:spPr>
          <a:xfrm>
            <a:off x="9182100" y="6346825"/>
            <a:ext cx="2743200" cy="365125"/>
          </a:xfrm>
        </p:spPr>
        <p:txBody>
          <a:bodyPr/>
          <a:lstStyle/>
          <a:p>
            <a:fld id="{48F63A3B-78C7-47BE-AE5E-E10140E04643}" type="slidenum">
              <a:rPr lang="en-US" sz="1400" b="1" dirty="0" smtClean="0"/>
              <a:t>13</a:t>
            </a:fld>
            <a:endParaRPr lang="en-US" sz="1400" b="1"/>
          </a:p>
        </p:txBody>
      </p:sp>
      <p:grpSp>
        <p:nvGrpSpPr>
          <p:cNvPr id="14" name="Grupa 13">
            <a:extLst>
              <a:ext uri="{FF2B5EF4-FFF2-40B4-BE49-F238E27FC236}">
                <a16:creationId xmlns:a16="http://schemas.microsoft.com/office/drawing/2014/main" id="{FC4E6B71-3D11-466B-833A-977B6B2C53A5}"/>
              </a:ext>
            </a:extLst>
          </p:cNvPr>
          <p:cNvGrpSpPr/>
          <p:nvPr/>
        </p:nvGrpSpPr>
        <p:grpSpPr>
          <a:xfrm>
            <a:off x="2347900" y="52054"/>
            <a:ext cx="7494152" cy="1269160"/>
            <a:chOff x="1359159" y="150556"/>
            <a:chExt cx="9808029" cy="1547940"/>
          </a:xfrm>
        </p:grpSpPr>
        <p:sp>
          <p:nvSpPr>
            <p:cNvPr id="12" name="Prostokąt: zaokrąglone rogi 11">
              <a:extLst>
                <a:ext uri="{FF2B5EF4-FFF2-40B4-BE49-F238E27FC236}">
                  <a16:creationId xmlns:a16="http://schemas.microsoft.com/office/drawing/2014/main" id="{170AE783-71C8-4E50-3CD5-2BF9D5B34AB7}"/>
                </a:ext>
              </a:extLst>
            </p:cNvPr>
            <p:cNvSpPr/>
            <p:nvPr/>
          </p:nvSpPr>
          <p:spPr>
            <a:xfrm>
              <a:off x="1693506" y="476185"/>
              <a:ext cx="9473682" cy="1222311"/>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6600" b="0" i="0" u="none" strike="noStrike" kern="1200" cap="none" spc="0" normalizeH="0" baseline="0" noProof="0">
                  <a:ln>
                    <a:noFill/>
                  </a:ln>
                  <a:solidFill>
                    <a:srgbClr val="92D050"/>
                  </a:solidFill>
                  <a:effectLst/>
                  <a:uLnTx/>
                  <a:uFillTx/>
                  <a:latin typeface="Calibri" panose="020F0502020204030204"/>
                  <a:ea typeface="+mn-ea"/>
                  <a:cs typeface="+mn-cs"/>
                </a:rPr>
                <a:t> </a:t>
              </a:r>
            </a:p>
          </p:txBody>
        </p:sp>
        <p:sp>
          <p:nvSpPr>
            <p:cNvPr id="13" name="Prostokąt: zaokrąglone rogi 12">
              <a:extLst>
                <a:ext uri="{FF2B5EF4-FFF2-40B4-BE49-F238E27FC236}">
                  <a16:creationId xmlns:a16="http://schemas.microsoft.com/office/drawing/2014/main" id="{AC22B3D2-3BE2-20D4-D7F5-8477ABB09CD2}"/>
                </a:ext>
              </a:extLst>
            </p:cNvPr>
            <p:cNvSpPr/>
            <p:nvPr/>
          </p:nvSpPr>
          <p:spPr>
            <a:xfrm>
              <a:off x="1359159" y="150556"/>
              <a:ext cx="9473682" cy="122231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pl-PL" sz="3600" b="1" i="1">
                  <a:solidFill>
                    <a:srgbClr val="92D050"/>
                  </a:solidFill>
                  <a:latin typeface="Arial Narrow"/>
                </a:rPr>
                <a:t>SOLUTION </a:t>
              </a:r>
              <a:endParaRPr lang="pl-PL" sz="3600" b="1" i="1" u="none" strike="noStrike" kern="1200" cap="none" spc="0" normalizeH="0" baseline="0" noProof="0">
                <a:ln>
                  <a:noFill/>
                </a:ln>
                <a:solidFill>
                  <a:srgbClr val="92D050"/>
                </a:solidFill>
                <a:effectLst/>
                <a:uLnTx/>
                <a:uFillTx/>
                <a:latin typeface="Arial Narrow" panose="020B0606020202030204" pitchFamily="34" charset="0"/>
              </a:endParaRPr>
            </a:p>
          </p:txBody>
        </p:sp>
      </p:grpSp>
      <p:sp>
        <p:nvSpPr>
          <p:cNvPr id="17" name="Prostokąt: zaokrąglone rogi 9">
            <a:extLst>
              <a:ext uri="{FF2B5EF4-FFF2-40B4-BE49-F238E27FC236}">
                <a16:creationId xmlns:a16="http://schemas.microsoft.com/office/drawing/2014/main" id="{53E86624-1775-B8E9-E69D-FF1A71C08A7D}"/>
              </a:ext>
            </a:extLst>
          </p:cNvPr>
          <p:cNvSpPr/>
          <p:nvPr/>
        </p:nvSpPr>
        <p:spPr>
          <a:xfrm>
            <a:off x="346534" y="1542190"/>
            <a:ext cx="11495657" cy="5133321"/>
          </a:xfrm>
          <a:prstGeom prst="roundRect">
            <a:avLst/>
          </a:prstGeom>
          <a:solidFill>
            <a:srgbClr val="ADBECC"/>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l-PL" sz="2100" b="1">
              <a:solidFill>
                <a:schemeClr val="tx1"/>
              </a:solidFill>
              <a:latin typeface="Arial Narrow"/>
              <a:ea typeface="+mn-lt"/>
              <a:cs typeface="+mn-lt"/>
            </a:endParaRPr>
          </a:p>
          <a:p>
            <a:pPr algn="ctr"/>
            <a:r>
              <a:rPr lang="en-GB" sz="2800" b="1" dirty="0">
                <a:solidFill>
                  <a:schemeClr val="tx1"/>
                </a:solidFill>
                <a:latin typeface="Arial Narrow"/>
                <a:ea typeface="+mn-lt"/>
                <a:cs typeface="+mn-lt"/>
              </a:rPr>
              <a:t>Flexible sustainability stand</a:t>
            </a:r>
            <a:endParaRPr lang="pl-PL" sz="2800">
              <a:solidFill>
                <a:schemeClr val="tx1"/>
              </a:solidFill>
              <a:latin typeface="Arial Narrow"/>
              <a:ea typeface="+mn-lt"/>
              <a:cs typeface="+mn-lt"/>
            </a:endParaRPr>
          </a:p>
          <a:p>
            <a:pPr marL="342900" indent="-342900">
              <a:lnSpc>
                <a:spcPct val="200000"/>
              </a:lnSpc>
              <a:buFont typeface="Arial"/>
              <a:buChar char="•"/>
            </a:pPr>
            <a:r>
              <a:rPr lang="pl-PL" sz="2100" b="1" dirty="0" err="1">
                <a:solidFill>
                  <a:schemeClr val="tx1"/>
                </a:solidFill>
                <a:latin typeface="Arial Narrow"/>
                <a:ea typeface="+mn-lt"/>
                <a:cs typeface="+mn-lt"/>
              </a:rPr>
              <a:t>Will</a:t>
            </a:r>
            <a:r>
              <a:rPr lang="pl-PL" sz="2100" b="1" dirty="0">
                <a:solidFill>
                  <a:schemeClr val="tx1"/>
                </a:solidFill>
                <a:latin typeface="Arial Narrow"/>
                <a:ea typeface="+mn-lt"/>
                <a:cs typeface="+mn-lt"/>
              </a:rPr>
              <a:t> be </a:t>
            </a:r>
            <a:r>
              <a:rPr lang="pl-PL" sz="2100" b="1" dirty="0" err="1">
                <a:solidFill>
                  <a:schemeClr val="tx1"/>
                </a:solidFill>
                <a:latin typeface="Arial Narrow"/>
                <a:ea typeface="+mn-lt"/>
                <a:cs typeface="+mn-lt"/>
              </a:rPr>
              <a:t>held</a:t>
            </a:r>
            <a:r>
              <a:rPr lang="pl-PL" sz="2100" b="1" dirty="0">
                <a:solidFill>
                  <a:schemeClr val="tx1"/>
                </a:solidFill>
                <a:latin typeface="Arial Narrow"/>
                <a:ea typeface="+mn-lt"/>
                <a:cs typeface="+mn-lt"/>
              </a:rPr>
              <a:t> in </a:t>
            </a:r>
            <a:r>
              <a:rPr lang="pl-PL" sz="2100" b="1" dirty="0" err="1">
                <a:solidFill>
                  <a:schemeClr val="tx1"/>
                </a:solidFill>
                <a:latin typeface="Arial Narrow"/>
                <a:ea typeface="+mn-lt"/>
                <a:cs typeface="+mn-lt"/>
              </a:rPr>
              <a:t>different</a:t>
            </a:r>
            <a:r>
              <a:rPr lang="pl-PL" sz="2100" b="1" dirty="0">
                <a:solidFill>
                  <a:schemeClr val="tx1"/>
                </a:solidFill>
                <a:latin typeface="Arial Narrow"/>
                <a:ea typeface="+mn-lt"/>
                <a:cs typeface="+mn-lt"/>
              </a:rPr>
              <a:t> </a:t>
            </a:r>
            <a:r>
              <a:rPr lang="pl-PL" sz="2100" b="1" dirty="0" err="1">
                <a:solidFill>
                  <a:schemeClr val="tx1"/>
                </a:solidFill>
                <a:latin typeface="Arial Narrow"/>
                <a:ea typeface="+mn-lt"/>
                <a:cs typeface="+mn-lt"/>
              </a:rPr>
              <a:t>buildings</a:t>
            </a:r>
            <a:r>
              <a:rPr lang="pl-PL" sz="2100" b="1" dirty="0">
                <a:solidFill>
                  <a:schemeClr val="tx1"/>
                </a:solidFill>
                <a:latin typeface="Arial Narrow"/>
                <a:ea typeface="+mn-lt"/>
                <a:cs typeface="+mn-lt"/>
              </a:rPr>
              <a:t> </a:t>
            </a:r>
            <a:r>
              <a:rPr lang="pl-PL" sz="2100" b="1" dirty="0" err="1">
                <a:solidFill>
                  <a:schemeClr val="tx1"/>
                </a:solidFill>
                <a:latin typeface="Arial Narrow"/>
                <a:ea typeface="+mn-lt"/>
                <a:cs typeface="+mn-lt"/>
              </a:rPr>
              <a:t>at</a:t>
            </a:r>
            <a:r>
              <a:rPr lang="pl-PL" sz="2100" b="1" dirty="0">
                <a:solidFill>
                  <a:schemeClr val="tx1"/>
                </a:solidFill>
                <a:latin typeface="Arial Narrow"/>
                <a:ea typeface="+mn-lt"/>
                <a:cs typeface="+mn-lt"/>
              </a:rPr>
              <a:t> TUL</a:t>
            </a:r>
          </a:p>
          <a:p>
            <a:pPr marL="342900" indent="-342900">
              <a:lnSpc>
                <a:spcPct val="200000"/>
              </a:lnSpc>
              <a:buFont typeface="Arial"/>
              <a:buChar char="•"/>
            </a:pPr>
            <a:r>
              <a:rPr lang="pl-PL" sz="2100" b="1" dirty="0">
                <a:solidFill>
                  <a:schemeClr val="tx1"/>
                </a:solidFill>
                <a:latin typeface="Arial Narrow"/>
                <a:ea typeface="Calibri"/>
                <a:cs typeface="Calibri"/>
              </a:rPr>
              <a:t>Stand </a:t>
            </a:r>
            <a:r>
              <a:rPr lang="pl-PL" sz="2100" b="1" dirty="0" err="1">
                <a:solidFill>
                  <a:schemeClr val="tx1"/>
                </a:solidFill>
                <a:latin typeface="Arial Narrow"/>
                <a:ea typeface="Calibri"/>
                <a:cs typeface="Calibri"/>
              </a:rPr>
              <a:t>includes</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such</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activities</a:t>
            </a:r>
            <a:r>
              <a:rPr lang="pl-PL" sz="2100" b="1" dirty="0">
                <a:solidFill>
                  <a:schemeClr val="tx1"/>
                </a:solidFill>
                <a:latin typeface="Arial Narrow"/>
                <a:ea typeface="Calibri"/>
                <a:cs typeface="Calibri"/>
              </a:rPr>
              <a:t> as:</a:t>
            </a:r>
          </a:p>
          <a:p>
            <a:pPr marL="800100" lvl="1" indent="-342900">
              <a:lnSpc>
                <a:spcPct val="200000"/>
              </a:lnSpc>
              <a:buFont typeface="Arial"/>
              <a:buChar char="•"/>
            </a:pPr>
            <a:r>
              <a:rPr lang="pl-PL" sz="2100" b="1" err="1">
                <a:solidFill>
                  <a:schemeClr val="tx1"/>
                </a:solidFill>
                <a:latin typeface="Arial Narrow"/>
                <a:ea typeface="Calibri"/>
                <a:cs typeface="Calibri"/>
              </a:rPr>
              <a:t>Quizzes</a:t>
            </a:r>
            <a:r>
              <a:rPr lang="pl-PL" sz="2100" b="1" dirty="0">
                <a:solidFill>
                  <a:schemeClr val="tx1"/>
                </a:solidFill>
                <a:latin typeface="Arial Narrow"/>
                <a:ea typeface="Calibri"/>
                <a:cs typeface="Calibri"/>
              </a:rPr>
              <a:t> </a:t>
            </a:r>
            <a:r>
              <a:rPr lang="pl-PL" sz="2100" b="1" err="1">
                <a:solidFill>
                  <a:schemeClr val="tx1"/>
                </a:solidFill>
                <a:latin typeface="Arial Narrow"/>
                <a:ea typeface="Calibri"/>
                <a:cs typeface="Calibri"/>
              </a:rPr>
              <a:t>about</a:t>
            </a:r>
            <a:r>
              <a:rPr lang="pl-PL" sz="2100" b="1" dirty="0">
                <a:solidFill>
                  <a:schemeClr val="tx1"/>
                </a:solidFill>
                <a:latin typeface="Arial Narrow"/>
                <a:ea typeface="Calibri"/>
                <a:cs typeface="Calibri"/>
              </a:rPr>
              <a:t> idea of </a:t>
            </a:r>
            <a:r>
              <a:rPr lang="pl-PL" sz="2100" b="1" err="1">
                <a:solidFill>
                  <a:schemeClr val="tx1"/>
                </a:solidFill>
                <a:latin typeface="Arial Narrow"/>
                <a:ea typeface="Calibri"/>
                <a:cs typeface="Calibri"/>
              </a:rPr>
              <a:t>sustainable</a:t>
            </a:r>
            <a:r>
              <a:rPr lang="pl-PL" sz="2100" b="1" dirty="0">
                <a:solidFill>
                  <a:schemeClr val="tx1"/>
                </a:solidFill>
                <a:latin typeface="Arial Narrow"/>
                <a:ea typeface="Calibri"/>
                <a:cs typeface="Calibri"/>
              </a:rPr>
              <a:t> campus</a:t>
            </a:r>
          </a:p>
          <a:p>
            <a:pPr marL="800100" lvl="1" indent="-342900">
              <a:lnSpc>
                <a:spcPct val="200000"/>
              </a:lnSpc>
              <a:buFont typeface="Arial"/>
              <a:buChar char="•"/>
            </a:pPr>
            <a:r>
              <a:rPr lang="pl-PL" sz="2100" b="1" err="1">
                <a:solidFill>
                  <a:schemeClr val="tx1"/>
                </a:solidFill>
                <a:latin typeface="Arial Narrow"/>
                <a:ea typeface="Calibri"/>
                <a:cs typeface="Calibri"/>
              </a:rPr>
              <a:t>Informative</a:t>
            </a:r>
            <a:r>
              <a:rPr lang="pl-PL" sz="2100" b="1" dirty="0">
                <a:solidFill>
                  <a:schemeClr val="tx1"/>
                </a:solidFill>
                <a:latin typeface="Arial Narrow"/>
                <a:ea typeface="Calibri"/>
                <a:cs typeface="Calibri"/>
              </a:rPr>
              <a:t> </a:t>
            </a:r>
            <a:r>
              <a:rPr lang="pl-PL" sz="2100" b="1" err="1">
                <a:solidFill>
                  <a:schemeClr val="tx1"/>
                </a:solidFill>
                <a:latin typeface="Arial Narrow"/>
                <a:ea typeface="Calibri"/>
                <a:cs typeface="Calibri"/>
              </a:rPr>
              <a:t>brochures</a:t>
            </a:r>
            <a:endParaRPr lang="pl-PL" sz="2100" b="1">
              <a:solidFill>
                <a:schemeClr val="tx1"/>
              </a:solidFill>
              <a:latin typeface="Arial Narrow"/>
              <a:ea typeface="Calibri"/>
              <a:cs typeface="Calibri"/>
            </a:endParaRPr>
          </a:p>
          <a:p>
            <a:pPr marL="800100" lvl="1" indent="-342900">
              <a:lnSpc>
                <a:spcPct val="200000"/>
              </a:lnSpc>
              <a:buFont typeface="Arial"/>
              <a:buChar char="•"/>
            </a:pPr>
            <a:r>
              <a:rPr lang="pl-PL" sz="2100" b="1" err="1">
                <a:solidFill>
                  <a:schemeClr val="tx1"/>
                </a:solidFill>
                <a:latin typeface="Arial Narrow"/>
                <a:ea typeface="Calibri"/>
                <a:cs typeface="Calibri"/>
              </a:rPr>
              <a:t>Lively</a:t>
            </a:r>
            <a:r>
              <a:rPr lang="pl-PL" sz="2100" b="1" dirty="0">
                <a:solidFill>
                  <a:schemeClr val="tx1"/>
                </a:solidFill>
                <a:latin typeface="Arial Narrow"/>
                <a:ea typeface="Calibri"/>
                <a:cs typeface="Calibri"/>
              </a:rPr>
              <a:t> </a:t>
            </a:r>
            <a:r>
              <a:rPr lang="pl-PL" sz="2100" b="1" err="1">
                <a:solidFill>
                  <a:schemeClr val="tx1"/>
                </a:solidFill>
                <a:latin typeface="Arial Narrow"/>
                <a:ea typeface="Calibri"/>
                <a:cs typeface="Calibri"/>
              </a:rPr>
              <a:t>discussions</a:t>
            </a:r>
            <a:r>
              <a:rPr lang="pl-PL" sz="2100" b="1" dirty="0">
                <a:solidFill>
                  <a:schemeClr val="tx1"/>
                </a:solidFill>
                <a:latin typeface="Arial Narrow"/>
                <a:ea typeface="Calibri"/>
                <a:cs typeface="Calibri"/>
              </a:rPr>
              <a:t> with </a:t>
            </a:r>
            <a:r>
              <a:rPr lang="pl-PL" sz="2100" b="1" err="1">
                <a:solidFill>
                  <a:schemeClr val="tx1"/>
                </a:solidFill>
                <a:latin typeface="Arial Narrow"/>
                <a:ea typeface="Calibri"/>
                <a:cs typeface="Calibri"/>
              </a:rPr>
              <a:t>other</a:t>
            </a:r>
            <a:r>
              <a:rPr lang="pl-PL" sz="2100" b="1" dirty="0">
                <a:solidFill>
                  <a:schemeClr val="tx1"/>
                </a:solidFill>
                <a:latin typeface="Arial Narrow"/>
                <a:ea typeface="Calibri"/>
                <a:cs typeface="Calibri"/>
              </a:rPr>
              <a:t> </a:t>
            </a:r>
            <a:r>
              <a:rPr lang="pl-PL" sz="2100" b="1" err="1">
                <a:solidFill>
                  <a:schemeClr val="tx1"/>
                </a:solidFill>
                <a:latin typeface="Arial Narrow"/>
                <a:ea typeface="Calibri"/>
                <a:cs typeface="Calibri"/>
              </a:rPr>
              <a:t>participants</a:t>
            </a:r>
            <a:endParaRPr lang="pl-PL" sz="2100" b="1">
              <a:solidFill>
                <a:schemeClr val="tx1"/>
              </a:solidFill>
              <a:latin typeface="Arial Narrow"/>
              <a:ea typeface="Calibri"/>
              <a:cs typeface="Calibri"/>
            </a:endParaRPr>
          </a:p>
        </p:txBody>
      </p:sp>
      <p:sp>
        <p:nvSpPr>
          <p:cNvPr id="19" name="Prostokąt: zaokrąglone rogi 18">
            <a:extLst>
              <a:ext uri="{FF2B5EF4-FFF2-40B4-BE49-F238E27FC236}">
                <a16:creationId xmlns:a16="http://schemas.microsoft.com/office/drawing/2014/main" id="{E210451E-0126-ACE6-55F0-6F8BBF842154}"/>
              </a:ext>
            </a:extLst>
          </p:cNvPr>
          <p:cNvSpPr/>
          <p:nvPr/>
        </p:nvSpPr>
        <p:spPr>
          <a:xfrm rot="21003015">
            <a:off x="8571336" y="3072492"/>
            <a:ext cx="2328042" cy="2163864"/>
          </a:xfrm>
          <a:prstGeom prst="roundRect">
            <a:avLst/>
          </a:prstGeom>
          <a:blipFill dpi="0" rotWithShape="1">
            <a:blip r:embed="rId2">
              <a:extLst>
                <a:ext uri="{BEBA8EAE-BF5A-486C-A8C5-ECC9F3942E4B}">
                  <a14:imgProps xmlns:a14="http://schemas.microsoft.com/office/drawing/2010/main">
                    <a14:imgLayer r:embed="rId3">
                      <a14:imgEffect>
                        <a14:backgroundRemoval t="4750" b="97250" l="250" r="99000">
                          <a14:foregroundMark x1="58833" y1="19833" x2="58833" y2="19833"/>
                          <a14:foregroundMark x1="46667" y1="19833" x2="70917" y2="25167"/>
                          <a14:foregroundMark x1="70917" y1="25167" x2="53833" y2="12000"/>
                          <a14:foregroundMark x1="53833" y1="12000" x2="32583" y2="19417"/>
                          <a14:foregroundMark x1="20000" y1="38750" x2="25333" y2="16000"/>
                          <a14:foregroundMark x1="25333" y1="16000" x2="42000" y2="4000"/>
                          <a14:foregroundMark x1="42000" y1="4000" x2="61583" y2="4750"/>
                          <a14:foregroundMark x1="61583" y1="4750" x2="77083" y2="19083"/>
                          <a14:foregroundMark x1="77083" y1="19083" x2="81000" y2="38417"/>
                          <a14:foregroundMark x1="81000" y1="38417" x2="74417" y2="48250"/>
                          <a14:foregroundMark x1="52750" y1="15833" x2="65917" y2="30917"/>
                          <a14:foregroundMark x1="65917" y1="30917" x2="54000" y2="7083"/>
                          <a14:foregroundMark x1="54000" y1="7083" x2="42417" y2="12333"/>
                          <a14:foregroundMark x1="62250" y1="38000" x2="48417" y2="19500"/>
                          <a14:foregroundMark x1="48417" y1="19500" x2="67167" y2="11583"/>
                          <a14:foregroundMark x1="67167" y1="11583" x2="52000" y2="32333"/>
                          <a14:foregroundMark x1="52000" y1="32333" x2="45833" y2="26917"/>
                          <a14:foregroundMark x1="51583" y1="21000" x2="68000" y2="10750"/>
                          <a14:foregroundMark x1="68000" y1="10750" x2="70167" y2="35500"/>
                          <a14:foregroundMark x1="70167" y1="35500" x2="47167" y2="31833"/>
                          <a14:foregroundMark x1="47167" y1="31833" x2="57250" y2="15083"/>
                          <a14:foregroundMark x1="50833" y1="26167" x2="57250" y2="15083"/>
                          <a14:foregroundMark x1="56917" y1="23000" x2="52333" y2="30083"/>
                          <a14:foregroundMark x1="60667" y1="23333" x2="44750" y2="26167"/>
                          <a14:foregroundMark x1="59583" y1="37167" x2="52333" y2="31667"/>
                          <a14:foregroundMark x1="42833" y1="5583" x2="42833" y2="8000"/>
                          <a14:foregroundMark x1="48500" y1="7167" x2="39750" y2="9167"/>
                          <a14:foregroundMark x1="37083" y1="56167" x2="39500" y2="76333"/>
                          <a14:foregroundMark x1="39500" y1="76333" x2="54917" y2="91750"/>
                          <a14:foregroundMark x1="54917" y1="91750" x2="68691" y2="94574"/>
                          <a14:foregroundMark x1="75716" y1="95202" x2="90917" y2="84333"/>
                          <a14:foregroundMark x1="90917" y1="84333" x2="99000" y2="66750"/>
                          <a14:foregroundMark x1="99000" y1="66750" x2="89667" y2="44250"/>
                          <a14:foregroundMark x1="89667" y1="44250" x2="79000" y2="38417"/>
                          <a14:foregroundMark x1="75583" y1="36000" x2="92917" y2="51417"/>
                          <a14:foregroundMark x1="92917" y1="51417" x2="96167" y2="78750"/>
                          <a14:foregroundMark x1="96167" y1="78750" x2="87033" y2="90421"/>
                          <a14:foregroundMark x1="66375" y1="96858" x2="65320" y2="96913"/>
                          <a14:foregroundMark x1="57626" y1="94893" x2="45500" y2="72750"/>
                          <a14:foregroundMark x1="45500" y1="72750" x2="45500" y2="66833"/>
                          <a14:foregroundMark x1="66000" y1="39167" x2="86333" y2="43250"/>
                          <a14:foregroundMark x1="86333" y1="43250" x2="90000" y2="47500"/>
                          <a14:foregroundMark x1="11667" y1="44333" x2="833" y2="61500"/>
                          <a14:foregroundMark x1="833" y1="61500" x2="5417" y2="82250"/>
                          <a14:foregroundMark x1="5417" y1="82250" x2="18833" y2="90083"/>
                          <a14:foregroundMark x1="3448" y1="80202" x2="1250" y2="64417"/>
                          <a14:foregroundMark x1="3897" y1="83430" x2="3632" y2="81529"/>
                          <a14:foregroundMark x1="1250" y1="64417" x2="7417" y2="55000"/>
                          <a14:foregroundMark x1="15833" y1="70333" x2="24917" y2="88583"/>
                          <a14:foregroundMark x1="24917" y1="88583" x2="24250" y2="64750"/>
                          <a14:foregroundMark x1="24250" y1="64750" x2="16583" y2="60917"/>
                          <a14:foregroundMark x1="10917" y1="74667" x2="29250" y2="92500"/>
                          <a14:foregroundMark x1="29250" y1="92500" x2="29917" y2="65000"/>
                          <a14:foregroundMark x1="29917" y1="65000" x2="21167" y2="60917"/>
                          <a14:foregroundMark x1="12417" y1="70333" x2="19667" y2="90167"/>
                          <a14:foregroundMark x1="19667" y1="90167" x2="40333" y2="73000"/>
                          <a14:foregroundMark x1="40333" y1="73000" x2="39417" y2="68417"/>
                          <a14:foregroundMark x1="8250" y1="71167" x2="29500" y2="88667"/>
                          <a14:foregroundMark x1="29500" y1="88667" x2="42417" y2="78250"/>
                          <a14:foregroundMark x1="5167" y1="72750" x2="28583" y2="88333"/>
                          <a14:foregroundMark x1="28583" y1="88333" x2="3833" y2="73083"/>
                          <a14:foregroundMark x1="3833" y1="73083" x2="675" y2="75874"/>
                          <a14:foregroundMark x1="85083" y1="53417" x2="80083" y2="51417"/>
                          <a14:foregroundMark x1="35583" y1="9917" x2="32917" y2="11917"/>
                          <a14:foregroundMark x1="36750" y1="6000" x2="28000" y2="9917"/>
                          <a14:foregroundMark x1="41333" y1="8000" x2="33333" y2="6417"/>
                          <a14:foregroundMark x1="64917" y1="62833" x2="65818" y2="94317"/>
                          <a14:foregroundMark x1="66537" y1="94381" x2="89583" y2="79583"/>
                          <a14:foregroundMark x1="89583" y1="79583" x2="68583" y2="64500"/>
                          <a14:foregroundMark x1="68583" y1="64500" x2="50083" y2="66000"/>
                          <a14:foregroundMark x1="71750" y1="68750" x2="60333" y2="63250"/>
                          <a14:foregroundMark x1="76333" y1="66833" x2="60833" y2="78667"/>
                          <a14:foregroundMark x1="60833" y1="78667" x2="54250" y2="68750"/>
                          <a14:foregroundMark x1="76667" y1="69167" x2="53167" y2="78000"/>
                          <a14:foregroundMark x1="53167" y1="78000" x2="50083" y2="58500"/>
                          <a14:foregroundMark x1="50083" y1="58500" x2="59167" y2="51000"/>
                          <a14:foregroundMark x1="77417" y1="71167" x2="57083" y2="87833"/>
                          <a14:foregroundMark x1="57083" y1="87833" x2="58750" y2="66583"/>
                          <a14:foregroundMark x1="58750" y1="66583" x2="84917" y2="62833"/>
                          <a14:foregroundMark x1="84917" y1="62833" x2="77083" y2="81000"/>
                          <a14:foregroundMark x1="77083" y1="81000" x2="76333" y2="81417"/>
                          <a14:foregroundMark x1="69417" y1="89667" x2="75917" y2="91667"/>
                          <a14:foregroundMark x1="64917" y1="94417" x2="80833" y2="88917"/>
                          <a14:foregroundMark x1="62250" y1="94417" x2="80083" y2="92500"/>
                          <a14:foregroundMark x1="61833" y1="94833" x2="80083" y2="94833"/>
                          <a14:foregroundMark x1="62250" y1="94833" x2="80833" y2="90917"/>
                          <a14:foregroundMark x1="69083" y1="65583" x2="80417" y2="82417"/>
                          <a14:foregroundMark x1="80417" y1="82417" x2="61667" y2="83583"/>
                          <a14:foregroundMark x1="61667" y1="83583" x2="61833" y2="64833"/>
                          <a14:foregroundMark x1="77417" y1="47833" x2="81250" y2="42750"/>
                          <a14:foregroundMark x1="68667" y1="76250" x2="69833" y2="65250"/>
                          <a14:foregroundMark x1="24167" y1="65250" x2="39750" y2="77083"/>
                          <a14:foregroundMark x1="39750" y1="77083" x2="41333" y2="70333"/>
                          <a14:foregroundMark x1="32583" y1="79833" x2="14000" y2="68833"/>
                          <a14:foregroundMark x1="14000" y1="68833" x2="39417" y2="70083"/>
                          <a14:foregroundMark x1="39417" y1="70083" x2="17500" y2="78083"/>
                          <a14:foregroundMark x1="17500" y1="78083" x2="17333" y2="76250"/>
                          <a14:foregroundMark x1="34083" y1="9917" x2="31833" y2="10750"/>
                          <a14:foregroundMark x1="39417" y1="12750" x2="33333" y2="15500"/>
                          <a14:foregroundMark x1="36000" y1="12333" x2="40583" y2="11500"/>
                          <a14:foregroundMark x1="35250" y1="11500" x2="40917" y2="11167"/>
                          <a14:foregroundMark x1="87333" y1="50250" x2="91167" y2="54583"/>
                          <a14:foregroundMark x1="60667" y1="25333" x2="59583" y2="34833"/>
                          <a14:foregroundMark x1="64500" y1="26500" x2="64167" y2="36000"/>
                          <a14:foregroundMark x1="70583" y1="75083" x2="72083" y2="83000"/>
                          <a14:foregroundMark x1="75917" y1="75917" x2="73667" y2="85000"/>
                          <a14:foregroundMark x1="67167" y1="85000" x2="73250" y2="88500"/>
                          <a14:foregroundMark x1="66833" y1="90917" x2="70583" y2="90917"/>
                          <a14:foregroundMark x1="14667" y1="77083" x2="20417" y2="87750"/>
                          <a14:foregroundMark x1="13500" y1="82583" x2="18083" y2="88167"/>
                          <a14:foregroundMark x1="58417" y1="94417" x2="58417" y2="94417"/>
                          <a14:foregroundMark x1="56917" y1="93667" x2="76500" y2="94667"/>
                          <a14:foregroundMark x1="76500" y1="94667" x2="77417" y2="93667"/>
                          <a14:foregroundMark x1="59167" y1="93667" x2="64917" y2="96417"/>
                          <a14:foregroundMark x1="70583" y1="96417" x2="81250" y2="92083"/>
                          <a14:foregroundMark x1="71333" y1="96417" x2="82417" y2="91667"/>
                          <a14:backgroundMark x1="84667" y1="94417" x2="77083" y2="97583"/>
                          <a14:backgroundMark x1="86167" y1="93250" x2="88833" y2="90500"/>
                          <a14:backgroundMark x1="73942" y1="96289" x2="78167" y2="96667"/>
                          <a14:backgroundMark x1="79380" y1="95938" x2="93000" y2="87750"/>
                          <a14:backgroundMark x1="78167" y1="96667" x2="79228" y2="96029"/>
                          <a14:backgroundMark x1="54583" y1="95667" x2="66000" y2="98417"/>
                          <a14:backgroundMark x1="49667" y1="95250" x2="63333" y2="98750"/>
                          <a14:backgroundMark x1="5583" y1="86583" x2="250" y2="78250"/>
                          <a14:backgroundMark x1="7417" y1="86917" x2="583" y2="76250"/>
                        </a14:backgroundRemoval>
                      </a14:imgEffect>
                    </a14:imgLayer>
                  </a14:imgProps>
                </a:ext>
              </a:extLst>
            </a:blip>
            <a:srcRect/>
            <a:stretch>
              <a:fillRect r="3000" b="-3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739117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99E00CE3-FF7A-24B5-3234-57D3F97B87EA}"/>
              </a:ext>
            </a:extLst>
          </p:cNvPr>
          <p:cNvSpPr>
            <a:spLocks noGrp="1"/>
          </p:cNvSpPr>
          <p:nvPr>
            <p:ph type="sldNum" sz="quarter" idx="12"/>
          </p:nvPr>
        </p:nvSpPr>
        <p:spPr/>
        <p:txBody>
          <a:bodyPr/>
          <a:lstStyle/>
          <a:p>
            <a:fld id="{48F63A3B-78C7-47BE-AE5E-E10140E04643}" type="slidenum">
              <a:rPr lang="en-US" dirty="0"/>
              <a:t>14</a:t>
            </a:fld>
            <a:endParaRPr lang="en-US"/>
          </a:p>
        </p:txBody>
      </p:sp>
      <p:grpSp>
        <p:nvGrpSpPr>
          <p:cNvPr id="10" name="Grupa 9">
            <a:extLst>
              <a:ext uri="{FF2B5EF4-FFF2-40B4-BE49-F238E27FC236}">
                <a16:creationId xmlns:a16="http://schemas.microsoft.com/office/drawing/2014/main" id="{34B8E589-2A81-FE3F-4DAD-742A481E4A3A}"/>
              </a:ext>
            </a:extLst>
          </p:cNvPr>
          <p:cNvGrpSpPr/>
          <p:nvPr/>
        </p:nvGrpSpPr>
        <p:grpSpPr>
          <a:xfrm>
            <a:off x="2347900" y="52054"/>
            <a:ext cx="7494152" cy="1269160"/>
            <a:chOff x="1359159" y="150556"/>
            <a:chExt cx="9808029" cy="1547940"/>
          </a:xfrm>
        </p:grpSpPr>
        <p:sp>
          <p:nvSpPr>
            <p:cNvPr id="8" name="Prostokąt: zaokrąglone rogi 7">
              <a:extLst>
                <a:ext uri="{FF2B5EF4-FFF2-40B4-BE49-F238E27FC236}">
                  <a16:creationId xmlns:a16="http://schemas.microsoft.com/office/drawing/2014/main" id="{0E7B4551-4EEC-58E9-1163-4BF931DB926A}"/>
                </a:ext>
              </a:extLst>
            </p:cNvPr>
            <p:cNvSpPr/>
            <p:nvPr/>
          </p:nvSpPr>
          <p:spPr>
            <a:xfrm>
              <a:off x="1693506" y="476185"/>
              <a:ext cx="9473682" cy="1222311"/>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6600" b="0" i="0" u="none" strike="noStrike" kern="1200" cap="none" spc="0" normalizeH="0" baseline="0" noProof="0">
                  <a:ln>
                    <a:noFill/>
                  </a:ln>
                  <a:solidFill>
                    <a:srgbClr val="92D050"/>
                  </a:solidFill>
                  <a:effectLst/>
                  <a:uLnTx/>
                  <a:uFillTx/>
                  <a:latin typeface="Calibri" panose="020F0502020204030204"/>
                  <a:ea typeface="+mn-ea"/>
                  <a:cs typeface="+mn-cs"/>
                </a:rPr>
                <a:t> </a:t>
              </a:r>
            </a:p>
          </p:txBody>
        </p:sp>
        <p:sp>
          <p:nvSpPr>
            <p:cNvPr id="9" name="Prostokąt: zaokrąglone rogi 8">
              <a:extLst>
                <a:ext uri="{FF2B5EF4-FFF2-40B4-BE49-F238E27FC236}">
                  <a16:creationId xmlns:a16="http://schemas.microsoft.com/office/drawing/2014/main" id="{747171FB-7CCF-F8E9-66F2-CE2492801348}"/>
                </a:ext>
              </a:extLst>
            </p:cNvPr>
            <p:cNvSpPr/>
            <p:nvPr/>
          </p:nvSpPr>
          <p:spPr>
            <a:xfrm>
              <a:off x="1359159" y="150556"/>
              <a:ext cx="9473682" cy="122231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pl-PL" sz="3600" b="1" i="1">
                  <a:solidFill>
                    <a:srgbClr val="92D050"/>
                  </a:solidFill>
                  <a:latin typeface="Arial Narrow"/>
                </a:rPr>
                <a:t>SOLUTION </a:t>
              </a:r>
              <a:endParaRPr lang="pl-PL" sz="3600" b="1" i="1" u="none" strike="noStrike" kern="1200" cap="none" spc="0" normalizeH="0" baseline="0" noProof="0">
                <a:ln>
                  <a:noFill/>
                </a:ln>
                <a:solidFill>
                  <a:srgbClr val="92D050"/>
                </a:solidFill>
                <a:effectLst/>
                <a:uLnTx/>
                <a:uFillTx/>
                <a:latin typeface="Arial Narrow" panose="020B0606020202030204" pitchFamily="34" charset="0"/>
              </a:endParaRPr>
            </a:p>
          </p:txBody>
        </p:sp>
      </p:grpSp>
      <p:sp>
        <p:nvSpPr>
          <p:cNvPr id="12" name="Prostokąt: zaokrąglone rogi 9">
            <a:extLst>
              <a:ext uri="{FF2B5EF4-FFF2-40B4-BE49-F238E27FC236}">
                <a16:creationId xmlns:a16="http://schemas.microsoft.com/office/drawing/2014/main" id="{2AC1A3B1-A4E3-3B2A-51B1-6B9B0A16EC8D}"/>
              </a:ext>
            </a:extLst>
          </p:cNvPr>
          <p:cNvSpPr/>
          <p:nvPr/>
        </p:nvSpPr>
        <p:spPr>
          <a:xfrm>
            <a:off x="346534" y="1542190"/>
            <a:ext cx="8800779" cy="5133321"/>
          </a:xfrm>
          <a:prstGeom prst="roundRect">
            <a:avLst/>
          </a:prstGeom>
          <a:solidFill>
            <a:srgbClr val="ADBECC"/>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gn="ctr">
              <a:buFont typeface="Arial"/>
              <a:buChar char="•"/>
            </a:pPr>
            <a:endParaRPr lang="pl-PL" sz="2100" b="1">
              <a:solidFill>
                <a:schemeClr val="tx1"/>
              </a:solidFill>
              <a:latin typeface="Arial Narrow"/>
              <a:ea typeface="+mn-lt"/>
              <a:cs typeface="+mn-lt"/>
            </a:endParaRPr>
          </a:p>
          <a:p>
            <a:pPr algn="ctr"/>
            <a:r>
              <a:rPr lang="en-GB" sz="2800" b="1" dirty="0">
                <a:solidFill>
                  <a:schemeClr val="tx1"/>
                </a:solidFill>
                <a:latin typeface="Arial Narrow"/>
                <a:ea typeface="+mn-lt"/>
                <a:cs typeface="+mn-lt"/>
              </a:rPr>
              <a:t>Flexible sustainability stand</a:t>
            </a:r>
            <a:endParaRPr lang="pl-PL" sz="2800" dirty="0">
              <a:solidFill>
                <a:schemeClr val="tx1"/>
              </a:solidFill>
              <a:latin typeface="Arial Narrow"/>
              <a:ea typeface="+mn-lt"/>
              <a:cs typeface="+mn-lt"/>
            </a:endParaRPr>
          </a:p>
          <a:p>
            <a:pPr marL="285750" indent="-285750">
              <a:lnSpc>
                <a:spcPct val="150000"/>
              </a:lnSpc>
              <a:buFont typeface="Arial,Sans-Serif"/>
              <a:buChar char="•"/>
            </a:pPr>
            <a:r>
              <a:rPr lang="pl-PL" sz="2100" b="1" err="1">
                <a:solidFill>
                  <a:schemeClr val="tx1"/>
                </a:solidFill>
                <a:latin typeface="Arial Narrow"/>
                <a:ea typeface="Calibri"/>
                <a:cs typeface="Calibri"/>
              </a:rPr>
              <a:t>Attractive</a:t>
            </a:r>
            <a:r>
              <a:rPr lang="pl-PL" sz="2100" b="1" dirty="0">
                <a:solidFill>
                  <a:schemeClr val="tx1"/>
                </a:solidFill>
                <a:latin typeface="Arial Narrow"/>
                <a:ea typeface="Calibri"/>
                <a:cs typeface="Calibri"/>
              </a:rPr>
              <a:t> </a:t>
            </a:r>
            <a:r>
              <a:rPr lang="pl-PL" sz="2100" b="1" err="1">
                <a:solidFill>
                  <a:schemeClr val="tx1"/>
                </a:solidFill>
                <a:latin typeface="Arial Narrow"/>
                <a:ea typeface="Calibri"/>
                <a:cs typeface="Calibri"/>
              </a:rPr>
              <a:t>prizes</a:t>
            </a:r>
            <a:r>
              <a:rPr lang="pl-PL" sz="2100" b="1" dirty="0">
                <a:solidFill>
                  <a:schemeClr val="tx1"/>
                </a:solidFill>
                <a:latin typeface="Arial Narrow"/>
                <a:ea typeface="Calibri"/>
                <a:cs typeface="Calibri"/>
              </a:rPr>
              <a:t> to </a:t>
            </a:r>
            <a:r>
              <a:rPr lang="pl-PL" sz="2100" b="1" err="1">
                <a:solidFill>
                  <a:schemeClr val="tx1"/>
                </a:solidFill>
                <a:latin typeface="Arial Narrow"/>
                <a:ea typeface="Calibri"/>
                <a:cs typeface="Calibri"/>
              </a:rPr>
              <a:t>motivate</a:t>
            </a:r>
            <a:r>
              <a:rPr lang="pl-PL" sz="2100" b="1" dirty="0">
                <a:solidFill>
                  <a:schemeClr val="tx1"/>
                </a:solidFill>
                <a:latin typeface="Arial Narrow"/>
                <a:ea typeface="Calibri"/>
                <a:cs typeface="Calibri"/>
              </a:rPr>
              <a:t> </a:t>
            </a:r>
            <a:r>
              <a:rPr lang="pl-PL" sz="2100" b="1" err="1">
                <a:solidFill>
                  <a:schemeClr val="tx1"/>
                </a:solidFill>
                <a:latin typeface="Arial Narrow"/>
                <a:ea typeface="Calibri"/>
                <a:cs typeface="Calibri"/>
              </a:rPr>
              <a:t>participants</a:t>
            </a:r>
            <a:r>
              <a:rPr lang="pl-PL" sz="2100" b="1" dirty="0">
                <a:solidFill>
                  <a:schemeClr val="tx1"/>
                </a:solidFill>
                <a:latin typeface="Arial Narrow"/>
                <a:ea typeface="Calibri"/>
                <a:cs typeface="Calibri"/>
              </a:rPr>
              <a:t> </a:t>
            </a:r>
          </a:p>
          <a:p>
            <a:pPr marL="285750" indent="-285750">
              <a:lnSpc>
                <a:spcPct val="150000"/>
              </a:lnSpc>
              <a:buFont typeface="Arial,Sans-Serif"/>
              <a:buChar char="•"/>
            </a:pPr>
            <a:r>
              <a:rPr lang="pl-PL" sz="2100" b="1" dirty="0" err="1">
                <a:solidFill>
                  <a:schemeClr val="tx1"/>
                </a:solidFill>
                <a:latin typeface="Arial Narrow"/>
                <a:ea typeface="Calibri"/>
                <a:cs typeface="Calibri"/>
              </a:rPr>
              <a:t>Promotion</a:t>
            </a:r>
            <a:r>
              <a:rPr lang="pl-PL" sz="2100" b="1" dirty="0">
                <a:solidFill>
                  <a:schemeClr val="tx1"/>
                </a:solidFill>
                <a:latin typeface="Arial Narrow"/>
                <a:ea typeface="Calibri"/>
                <a:cs typeface="Calibri"/>
              </a:rPr>
              <a:t> of </a:t>
            </a:r>
            <a:r>
              <a:rPr lang="pl-PL" sz="2100" b="1" dirty="0" err="1">
                <a:solidFill>
                  <a:schemeClr val="tx1"/>
                </a:solidFill>
                <a:latin typeface="Arial Narrow"/>
                <a:ea typeface="Calibri"/>
                <a:cs typeface="Calibri"/>
              </a:rPr>
              <a:t>those</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events</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will</a:t>
            </a:r>
            <a:r>
              <a:rPr lang="pl-PL" sz="2100" b="1" dirty="0">
                <a:solidFill>
                  <a:schemeClr val="tx1"/>
                </a:solidFill>
                <a:latin typeface="Arial Narrow"/>
                <a:ea typeface="Calibri"/>
                <a:cs typeface="Calibri"/>
              </a:rPr>
              <a:t> be </a:t>
            </a:r>
            <a:r>
              <a:rPr lang="pl-PL" sz="2100" b="1" dirty="0" err="1">
                <a:solidFill>
                  <a:schemeClr val="tx1"/>
                </a:solidFill>
                <a:latin typeface="Arial Narrow"/>
                <a:ea typeface="Calibri"/>
                <a:cs typeface="Calibri"/>
              </a:rPr>
              <a:t>conducted</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through</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social</a:t>
            </a:r>
            <a:r>
              <a:rPr lang="pl-PL" sz="2100" b="1" dirty="0">
                <a:solidFill>
                  <a:schemeClr val="tx1"/>
                </a:solidFill>
                <a:latin typeface="Arial Narrow"/>
                <a:ea typeface="Calibri"/>
                <a:cs typeface="Calibri"/>
              </a:rPr>
              <a:t> media </a:t>
            </a:r>
            <a:r>
              <a:rPr lang="pl-PL" sz="2100" b="1" dirty="0" err="1">
                <a:solidFill>
                  <a:schemeClr val="tx1"/>
                </a:solidFill>
                <a:latin typeface="Arial Narrow"/>
                <a:ea typeface="Calibri"/>
                <a:cs typeface="Calibri"/>
              </a:rPr>
              <a:t>channels</a:t>
            </a:r>
            <a:r>
              <a:rPr lang="pl-PL" sz="2100" b="1" dirty="0">
                <a:solidFill>
                  <a:schemeClr val="tx1"/>
                </a:solidFill>
                <a:latin typeface="Arial Narrow"/>
                <a:ea typeface="Calibri"/>
                <a:cs typeface="Calibri"/>
              </a:rPr>
              <a:t> in </a:t>
            </a:r>
            <a:r>
              <a:rPr lang="pl-PL" sz="2100" b="1" dirty="0" err="1">
                <a:solidFill>
                  <a:schemeClr val="tx1"/>
                </a:solidFill>
                <a:latin typeface="Arial Narrow"/>
                <a:ea typeface="Calibri"/>
                <a:cs typeface="Calibri"/>
              </a:rPr>
              <a:t>campaigns</a:t>
            </a:r>
            <a:r>
              <a:rPr lang="pl-PL" sz="2100" b="1" dirty="0">
                <a:solidFill>
                  <a:schemeClr val="tx1"/>
                </a:solidFill>
                <a:latin typeface="Arial Narrow"/>
                <a:ea typeface="Calibri"/>
                <a:cs typeface="Calibri"/>
              </a:rPr>
              <a:t> format</a:t>
            </a:r>
          </a:p>
          <a:p>
            <a:pPr marL="285750" indent="-285750">
              <a:lnSpc>
                <a:spcPct val="150000"/>
              </a:lnSpc>
              <a:buFont typeface="Arial,Sans-Serif"/>
              <a:buChar char="•"/>
            </a:pPr>
            <a:r>
              <a:rPr lang="pl-PL" sz="2100" b="1" dirty="0" err="1">
                <a:solidFill>
                  <a:schemeClr val="tx1"/>
                </a:solidFill>
                <a:latin typeface="Arial Narrow"/>
                <a:ea typeface="Calibri"/>
                <a:cs typeface="Calibri"/>
              </a:rPr>
              <a:t>Prizes</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are</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also</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planned</a:t>
            </a:r>
            <a:r>
              <a:rPr lang="pl-PL" sz="2100" b="1" dirty="0">
                <a:solidFill>
                  <a:schemeClr val="tx1"/>
                </a:solidFill>
                <a:latin typeface="Arial Narrow"/>
                <a:ea typeface="Calibri"/>
                <a:cs typeface="Calibri"/>
              </a:rPr>
              <a:t> for </a:t>
            </a:r>
            <a:r>
              <a:rPr lang="pl-PL" sz="2100" b="1" dirty="0" err="1">
                <a:solidFill>
                  <a:schemeClr val="tx1"/>
                </a:solidFill>
                <a:latin typeface="Arial Narrow"/>
                <a:ea typeface="Calibri"/>
                <a:cs typeface="Calibri"/>
              </a:rPr>
              <a:t>those</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who</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will</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spread</a:t>
            </a:r>
            <a:r>
              <a:rPr lang="pl-PL" sz="2100" b="1" dirty="0">
                <a:solidFill>
                  <a:schemeClr val="tx1"/>
                </a:solidFill>
                <a:latin typeface="Arial Narrow"/>
                <a:ea typeface="Calibri"/>
                <a:cs typeface="Calibri"/>
              </a:rPr>
              <a:t> the </a:t>
            </a:r>
            <a:r>
              <a:rPr lang="pl-PL" sz="2100" b="1" dirty="0" err="1">
                <a:solidFill>
                  <a:schemeClr val="tx1"/>
                </a:solidFill>
                <a:latin typeface="Arial Narrow"/>
                <a:ea typeface="Calibri"/>
                <a:cs typeface="Calibri"/>
              </a:rPr>
              <a:t>information</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about</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this</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chain</a:t>
            </a:r>
            <a:r>
              <a:rPr lang="pl-PL" sz="2100" b="1" dirty="0">
                <a:solidFill>
                  <a:schemeClr val="tx1"/>
                </a:solidFill>
                <a:latin typeface="Arial Narrow"/>
                <a:ea typeface="Calibri"/>
                <a:cs typeface="Calibri"/>
              </a:rPr>
              <a:t> of </a:t>
            </a:r>
            <a:r>
              <a:rPr lang="pl-PL" sz="2100" b="1" dirty="0" err="1">
                <a:solidFill>
                  <a:schemeClr val="tx1"/>
                </a:solidFill>
                <a:latin typeface="Arial Narrow"/>
                <a:ea typeface="Calibri"/>
                <a:cs typeface="Calibri"/>
              </a:rPr>
              <a:t>events</a:t>
            </a:r>
            <a:r>
              <a:rPr lang="pl-PL" sz="2100" b="1" dirty="0">
                <a:solidFill>
                  <a:schemeClr val="tx1"/>
                </a:solidFill>
                <a:latin typeface="Arial Narrow"/>
                <a:ea typeface="Calibri"/>
                <a:cs typeface="Calibri"/>
              </a:rPr>
              <a:t> and for </a:t>
            </a:r>
            <a:r>
              <a:rPr lang="pl-PL" sz="2100" b="1" dirty="0" err="1">
                <a:solidFill>
                  <a:schemeClr val="tx1"/>
                </a:solidFill>
                <a:latin typeface="Arial Narrow"/>
                <a:ea typeface="Calibri"/>
                <a:cs typeface="Calibri"/>
              </a:rPr>
              <a:t>those</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who</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will</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perform</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their</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own</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sustainable</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activities</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at</a:t>
            </a:r>
            <a:r>
              <a:rPr lang="pl-PL" sz="2100" b="1" dirty="0">
                <a:solidFill>
                  <a:schemeClr val="tx1"/>
                </a:solidFill>
                <a:latin typeface="Arial Narrow"/>
                <a:ea typeface="Calibri"/>
                <a:cs typeface="Calibri"/>
              </a:rPr>
              <a:t> TUL and </a:t>
            </a:r>
            <a:r>
              <a:rPr lang="pl-PL" sz="2100" b="1" dirty="0" err="1">
                <a:solidFill>
                  <a:schemeClr val="tx1"/>
                </a:solidFill>
                <a:latin typeface="Arial Narrow"/>
                <a:ea typeface="Calibri"/>
                <a:cs typeface="Calibri"/>
              </a:rPr>
              <a:t>present</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them</a:t>
            </a:r>
            <a:r>
              <a:rPr lang="pl-PL" sz="2100" b="1" dirty="0">
                <a:solidFill>
                  <a:schemeClr val="tx1"/>
                </a:solidFill>
                <a:latin typeface="Arial Narrow"/>
                <a:ea typeface="Calibri"/>
                <a:cs typeface="Calibri"/>
              </a:rPr>
              <a:t> to stand </a:t>
            </a:r>
            <a:r>
              <a:rPr lang="pl-PL" sz="2100" b="1" dirty="0" err="1">
                <a:solidFill>
                  <a:schemeClr val="tx1"/>
                </a:solidFill>
                <a:latin typeface="Arial Narrow"/>
                <a:ea typeface="Calibri"/>
                <a:cs typeface="Calibri"/>
              </a:rPr>
              <a:t>representatives</a:t>
            </a:r>
            <a:r>
              <a:rPr lang="pl-PL" sz="2100" b="1" dirty="0">
                <a:solidFill>
                  <a:schemeClr val="tx1"/>
                </a:solidFill>
                <a:latin typeface="Arial Narrow"/>
                <a:ea typeface="Calibri"/>
                <a:cs typeface="Calibri"/>
              </a:rPr>
              <a:t>.</a:t>
            </a:r>
          </a:p>
          <a:p>
            <a:pPr marL="285750" indent="-285750">
              <a:lnSpc>
                <a:spcPct val="150000"/>
              </a:lnSpc>
              <a:buFont typeface="Arial,Sans-Serif"/>
              <a:buChar char="•"/>
            </a:pPr>
            <a:r>
              <a:rPr lang="pl-PL" sz="2100" b="1" dirty="0">
                <a:solidFill>
                  <a:schemeClr val="tx1"/>
                </a:solidFill>
                <a:latin typeface="Arial Narrow"/>
                <a:ea typeface="Calibri"/>
                <a:cs typeface="Calibri"/>
              </a:rPr>
              <a:t>As </a:t>
            </a:r>
            <a:r>
              <a:rPr lang="pl-PL" sz="2100" b="1" dirty="0" err="1">
                <a:solidFill>
                  <a:schemeClr val="tx1"/>
                </a:solidFill>
                <a:latin typeface="Arial Narrow"/>
                <a:ea typeface="Calibri"/>
                <a:cs typeface="Calibri"/>
              </a:rPr>
              <a:t>prizes</a:t>
            </a:r>
            <a:r>
              <a:rPr lang="pl-PL" sz="2100" b="1" dirty="0">
                <a:solidFill>
                  <a:schemeClr val="tx1"/>
                </a:solidFill>
                <a:latin typeface="Arial Narrow"/>
                <a:ea typeface="Calibri"/>
                <a:cs typeface="Calibri"/>
              </a:rPr>
              <a:t> we </a:t>
            </a:r>
            <a:r>
              <a:rPr lang="pl-PL" sz="2100" b="1" dirty="0" err="1">
                <a:solidFill>
                  <a:schemeClr val="tx1"/>
                </a:solidFill>
                <a:latin typeface="Arial Narrow"/>
                <a:ea typeface="Calibri"/>
                <a:cs typeface="Calibri"/>
              </a:rPr>
              <a:t>consider</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recyclable</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gadgets</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such</a:t>
            </a:r>
            <a:r>
              <a:rPr lang="pl-PL" sz="2100" b="1" dirty="0">
                <a:solidFill>
                  <a:schemeClr val="tx1"/>
                </a:solidFill>
                <a:latin typeface="Arial Narrow"/>
                <a:ea typeface="Calibri"/>
                <a:cs typeface="Calibri"/>
              </a:rPr>
              <a:t> as </a:t>
            </a:r>
            <a:r>
              <a:rPr lang="pl-PL" sz="2100" b="1" dirty="0" err="1">
                <a:solidFill>
                  <a:schemeClr val="tx1"/>
                </a:solidFill>
                <a:latin typeface="Arial Narrow"/>
                <a:ea typeface="Calibri"/>
                <a:cs typeface="Calibri"/>
              </a:rPr>
              <a:t>bottles,toothbrush</a:t>
            </a:r>
            <a:r>
              <a:rPr lang="pl-PL" sz="2100" b="1" dirty="0">
                <a:solidFill>
                  <a:schemeClr val="tx1"/>
                </a:solidFill>
                <a:latin typeface="Arial Narrow"/>
                <a:ea typeface="Calibri"/>
                <a:cs typeface="Calibri"/>
              </a:rPr>
              <a:t> </a:t>
            </a:r>
            <a:r>
              <a:rPr lang="pl-PL" sz="2100" b="1" dirty="0" err="1">
                <a:solidFill>
                  <a:schemeClr val="tx1"/>
                </a:solidFill>
                <a:latin typeface="Arial Narrow"/>
                <a:ea typeface="Calibri"/>
                <a:cs typeface="Calibri"/>
              </a:rPr>
              <a:t>holders,flowerpots</a:t>
            </a:r>
            <a:r>
              <a:rPr lang="pl-PL" sz="2100" b="1" dirty="0">
                <a:solidFill>
                  <a:schemeClr val="tx1"/>
                </a:solidFill>
                <a:latin typeface="Arial Narrow"/>
                <a:ea typeface="Calibri"/>
                <a:cs typeface="Calibri"/>
              </a:rPr>
              <a:t> etc.</a:t>
            </a:r>
          </a:p>
        </p:txBody>
      </p:sp>
      <p:pic>
        <p:nvPicPr>
          <p:cNvPr id="13" name="Obraz 12" descr="Obraz zawierający Przyrząd kuchenny, narzędzie, plastik, łyżka&#10;&#10;Opis wygenerowany automatycznie">
            <a:extLst>
              <a:ext uri="{FF2B5EF4-FFF2-40B4-BE49-F238E27FC236}">
                <a16:creationId xmlns:a16="http://schemas.microsoft.com/office/drawing/2014/main" id="{65E836C4-5550-0EB9-332B-ECB447ED4897}"/>
              </a:ext>
            </a:extLst>
          </p:cNvPr>
          <p:cNvPicPr>
            <a:picLocks noChangeAspect="1"/>
          </p:cNvPicPr>
          <p:nvPr/>
        </p:nvPicPr>
        <p:blipFill>
          <a:blip r:embed="rId2"/>
          <a:stretch>
            <a:fillRect/>
          </a:stretch>
        </p:blipFill>
        <p:spPr>
          <a:xfrm>
            <a:off x="9268987" y="2071572"/>
            <a:ext cx="2732979" cy="3523322"/>
          </a:xfrm>
          <a:prstGeom prst="rect">
            <a:avLst/>
          </a:prstGeom>
        </p:spPr>
      </p:pic>
    </p:spTree>
    <p:extLst>
      <p:ext uri="{BB962C8B-B14F-4D97-AF65-F5344CB8AC3E}">
        <p14:creationId xmlns:p14="http://schemas.microsoft.com/office/powerpoint/2010/main" val="382187693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alpha val="65000"/>
          </a:srgbClr>
        </a:solidFill>
        <a:effectLst/>
      </p:bgPr>
    </p:bg>
    <p:spTree>
      <p:nvGrpSpPr>
        <p:cNvPr id="1" name=""/>
        <p:cNvGrpSpPr/>
        <p:nvPr/>
      </p:nvGrpSpPr>
      <p:grpSpPr>
        <a:xfrm>
          <a:off x="0" y="0"/>
          <a:ext cx="0" cy="0"/>
          <a:chOff x="0" y="0"/>
          <a:chExt cx="0" cy="0"/>
        </a:xfrm>
      </p:grpSpPr>
      <p:grpSp>
        <p:nvGrpSpPr>
          <p:cNvPr id="4" name="Grupa 3">
            <a:extLst>
              <a:ext uri="{FF2B5EF4-FFF2-40B4-BE49-F238E27FC236}">
                <a16:creationId xmlns:a16="http://schemas.microsoft.com/office/drawing/2014/main" id="{24CF8419-5CA7-54DB-5D92-065B61115246}"/>
              </a:ext>
            </a:extLst>
          </p:cNvPr>
          <p:cNvGrpSpPr/>
          <p:nvPr/>
        </p:nvGrpSpPr>
        <p:grpSpPr>
          <a:xfrm>
            <a:off x="-76950" y="330592"/>
            <a:ext cx="12192000" cy="5989100"/>
            <a:chOff x="0" y="340424"/>
            <a:chExt cx="12192000" cy="5989100"/>
          </a:xfrm>
        </p:grpSpPr>
        <p:pic>
          <p:nvPicPr>
            <p:cNvPr id="5" name="Obraz 4" descr="Obraz zawierający rysowanie, zieleń, clipart, sztuka&#10;&#10;Opis wygenerowany automatycznie">
              <a:extLst>
                <a:ext uri="{FF2B5EF4-FFF2-40B4-BE49-F238E27FC236}">
                  <a16:creationId xmlns:a16="http://schemas.microsoft.com/office/drawing/2014/main" id="{2A5B953F-4B6E-A800-A422-18A7177E5D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25" y="1418981"/>
              <a:ext cx="3343202" cy="3142609"/>
            </a:xfrm>
            <a:prstGeom prst="rect">
              <a:avLst/>
            </a:prstGeom>
          </p:spPr>
        </p:pic>
        <p:grpSp>
          <p:nvGrpSpPr>
            <p:cNvPr id="6" name="Grupa 5">
              <a:extLst>
                <a:ext uri="{FF2B5EF4-FFF2-40B4-BE49-F238E27FC236}">
                  <a16:creationId xmlns:a16="http://schemas.microsoft.com/office/drawing/2014/main" id="{9F090DA8-9E42-B0F7-EE7D-5AB1291EAA0A}"/>
                </a:ext>
              </a:extLst>
            </p:cNvPr>
            <p:cNvGrpSpPr/>
            <p:nvPr/>
          </p:nvGrpSpPr>
          <p:grpSpPr>
            <a:xfrm>
              <a:off x="5545244" y="1933680"/>
              <a:ext cx="6020731" cy="3529812"/>
              <a:chOff x="5103346" y="74445"/>
              <a:chExt cx="6703692" cy="4627984"/>
            </a:xfrm>
          </p:grpSpPr>
          <p:sp>
            <p:nvSpPr>
              <p:cNvPr id="14" name="Prostokąt 5">
                <a:extLst>
                  <a:ext uri="{FF2B5EF4-FFF2-40B4-BE49-F238E27FC236}">
                    <a16:creationId xmlns:a16="http://schemas.microsoft.com/office/drawing/2014/main" id="{42A00CAE-220D-87DE-861B-00550076A1EF}"/>
                  </a:ext>
                </a:extLst>
              </p:cNvPr>
              <p:cNvSpPr/>
              <p:nvPr/>
            </p:nvSpPr>
            <p:spPr>
              <a:xfrm>
                <a:off x="6208967" y="845343"/>
                <a:ext cx="5430120" cy="3857086"/>
              </a:xfrm>
              <a:custGeom>
                <a:avLst/>
                <a:gdLst>
                  <a:gd name="connsiteX0" fmla="*/ 0 w 5498119"/>
                  <a:gd name="connsiteY0" fmla="*/ 682383 h 4094217"/>
                  <a:gd name="connsiteX1" fmla="*/ 682383 w 5498119"/>
                  <a:gd name="connsiteY1" fmla="*/ 0 h 4094217"/>
                  <a:gd name="connsiteX2" fmla="*/ 4815736 w 5498119"/>
                  <a:gd name="connsiteY2" fmla="*/ 0 h 4094217"/>
                  <a:gd name="connsiteX3" fmla="*/ 5498119 w 5498119"/>
                  <a:gd name="connsiteY3" fmla="*/ 682383 h 4094217"/>
                  <a:gd name="connsiteX4" fmla="*/ 5498119 w 5498119"/>
                  <a:gd name="connsiteY4" fmla="*/ 3411834 h 4094217"/>
                  <a:gd name="connsiteX5" fmla="*/ 4815736 w 5498119"/>
                  <a:gd name="connsiteY5" fmla="*/ 4094217 h 4094217"/>
                  <a:gd name="connsiteX6" fmla="*/ 682383 w 5498119"/>
                  <a:gd name="connsiteY6" fmla="*/ 4094217 h 4094217"/>
                  <a:gd name="connsiteX7" fmla="*/ 0 w 5498119"/>
                  <a:gd name="connsiteY7" fmla="*/ 3411834 h 4094217"/>
                  <a:gd name="connsiteX8" fmla="*/ 0 w 5498119"/>
                  <a:gd name="connsiteY8" fmla="*/ 682383 h 409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8119" h="4094217" fill="none" extrusionOk="0">
                    <a:moveTo>
                      <a:pt x="0" y="682383"/>
                    </a:moveTo>
                    <a:cubicBezTo>
                      <a:pt x="-50110" y="290965"/>
                      <a:pt x="342061" y="17016"/>
                      <a:pt x="682383" y="0"/>
                    </a:cubicBezTo>
                    <a:cubicBezTo>
                      <a:pt x="1213823" y="-29507"/>
                      <a:pt x="4326517" y="56528"/>
                      <a:pt x="4815736" y="0"/>
                    </a:cubicBezTo>
                    <a:cubicBezTo>
                      <a:pt x="5194418" y="33479"/>
                      <a:pt x="5482094" y="320347"/>
                      <a:pt x="5498119" y="682383"/>
                    </a:cubicBezTo>
                    <a:cubicBezTo>
                      <a:pt x="5376563" y="1201978"/>
                      <a:pt x="5645227" y="3119101"/>
                      <a:pt x="5498119" y="3411834"/>
                    </a:cubicBezTo>
                    <a:cubicBezTo>
                      <a:pt x="5501301" y="3779681"/>
                      <a:pt x="5202642" y="4111793"/>
                      <a:pt x="4815736" y="4094217"/>
                    </a:cubicBezTo>
                    <a:cubicBezTo>
                      <a:pt x="3196300" y="3944859"/>
                      <a:pt x="1479574" y="4205604"/>
                      <a:pt x="682383" y="4094217"/>
                    </a:cubicBezTo>
                    <a:cubicBezTo>
                      <a:pt x="305227" y="4157898"/>
                      <a:pt x="-47414" y="3749702"/>
                      <a:pt x="0" y="3411834"/>
                    </a:cubicBezTo>
                    <a:cubicBezTo>
                      <a:pt x="155855" y="2851225"/>
                      <a:pt x="52291" y="1672596"/>
                      <a:pt x="0" y="682383"/>
                    </a:cubicBezTo>
                    <a:close/>
                  </a:path>
                  <a:path w="5498119" h="4094217" stroke="0" extrusionOk="0">
                    <a:moveTo>
                      <a:pt x="0" y="682383"/>
                    </a:moveTo>
                    <a:cubicBezTo>
                      <a:pt x="-13441" y="263320"/>
                      <a:pt x="286288" y="1655"/>
                      <a:pt x="682383" y="0"/>
                    </a:cubicBezTo>
                    <a:cubicBezTo>
                      <a:pt x="2608878" y="52825"/>
                      <a:pt x="3386889" y="-123174"/>
                      <a:pt x="4815736" y="0"/>
                    </a:cubicBezTo>
                    <a:cubicBezTo>
                      <a:pt x="5224287" y="53555"/>
                      <a:pt x="5530808" y="314323"/>
                      <a:pt x="5498119" y="682383"/>
                    </a:cubicBezTo>
                    <a:cubicBezTo>
                      <a:pt x="5643049" y="1769618"/>
                      <a:pt x="5516378" y="3127097"/>
                      <a:pt x="5498119" y="3411834"/>
                    </a:cubicBezTo>
                    <a:cubicBezTo>
                      <a:pt x="5493013" y="3782141"/>
                      <a:pt x="5155070" y="4060596"/>
                      <a:pt x="4815736" y="4094217"/>
                    </a:cubicBezTo>
                    <a:cubicBezTo>
                      <a:pt x="4134468" y="4263628"/>
                      <a:pt x="1304143" y="4179771"/>
                      <a:pt x="682383" y="4094217"/>
                    </a:cubicBezTo>
                    <a:cubicBezTo>
                      <a:pt x="269607" y="4109131"/>
                      <a:pt x="31042" y="3726799"/>
                      <a:pt x="0" y="3411834"/>
                    </a:cubicBezTo>
                    <a:cubicBezTo>
                      <a:pt x="-92943" y="2647892"/>
                      <a:pt x="-168235" y="1435028"/>
                      <a:pt x="0" y="682383"/>
                    </a:cubicBezTo>
                    <a:close/>
                  </a:path>
                </a:pathLst>
              </a:custGeom>
              <a:solidFill>
                <a:srgbClr val="0070C0"/>
              </a:solidFill>
              <a:ln w="28575">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Prostokąt 5">
                <a:extLst>
                  <a:ext uri="{FF2B5EF4-FFF2-40B4-BE49-F238E27FC236}">
                    <a16:creationId xmlns:a16="http://schemas.microsoft.com/office/drawing/2014/main" id="{11F5CB88-00DB-D9E5-011F-B9FE9887AF7E}"/>
                  </a:ext>
                </a:extLst>
              </p:cNvPr>
              <p:cNvSpPr/>
              <p:nvPr/>
            </p:nvSpPr>
            <p:spPr>
              <a:xfrm>
                <a:off x="5103346" y="74445"/>
                <a:ext cx="6703692" cy="4627984"/>
              </a:xfrm>
              <a:custGeom>
                <a:avLst/>
                <a:gdLst>
                  <a:gd name="connsiteX0" fmla="*/ 0 w 5375823"/>
                  <a:gd name="connsiteY0" fmla="*/ 682383 h 4094217"/>
                  <a:gd name="connsiteX1" fmla="*/ 682383 w 5375823"/>
                  <a:gd name="connsiteY1" fmla="*/ 0 h 4094217"/>
                  <a:gd name="connsiteX2" fmla="*/ 4693440 w 5375823"/>
                  <a:gd name="connsiteY2" fmla="*/ 0 h 4094217"/>
                  <a:gd name="connsiteX3" fmla="*/ 5375823 w 5375823"/>
                  <a:gd name="connsiteY3" fmla="*/ 682383 h 4094217"/>
                  <a:gd name="connsiteX4" fmla="*/ 5375823 w 5375823"/>
                  <a:gd name="connsiteY4" fmla="*/ 3411834 h 4094217"/>
                  <a:gd name="connsiteX5" fmla="*/ 4693440 w 5375823"/>
                  <a:gd name="connsiteY5" fmla="*/ 4094217 h 4094217"/>
                  <a:gd name="connsiteX6" fmla="*/ 682383 w 5375823"/>
                  <a:gd name="connsiteY6" fmla="*/ 4094217 h 4094217"/>
                  <a:gd name="connsiteX7" fmla="*/ 0 w 5375823"/>
                  <a:gd name="connsiteY7" fmla="*/ 3411834 h 4094217"/>
                  <a:gd name="connsiteX8" fmla="*/ 0 w 5375823"/>
                  <a:gd name="connsiteY8" fmla="*/ 682383 h 409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75823" h="4094217" fill="none" extrusionOk="0">
                    <a:moveTo>
                      <a:pt x="0" y="682383"/>
                    </a:moveTo>
                    <a:cubicBezTo>
                      <a:pt x="-50110" y="290965"/>
                      <a:pt x="342061" y="17016"/>
                      <a:pt x="682383" y="0"/>
                    </a:cubicBezTo>
                    <a:cubicBezTo>
                      <a:pt x="2245245" y="-29507"/>
                      <a:pt x="3269727" y="56528"/>
                      <a:pt x="4693440" y="0"/>
                    </a:cubicBezTo>
                    <a:cubicBezTo>
                      <a:pt x="5072122" y="33479"/>
                      <a:pt x="5359798" y="320347"/>
                      <a:pt x="5375823" y="682383"/>
                    </a:cubicBezTo>
                    <a:cubicBezTo>
                      <a:pt x="5254267" y="1201978"/>
                      <a:pt x="5522931" y="3119101"/>
                      <a:pt x="5375823" y="3411834"/>
                    </a:cubicBezTo>
                    <a:cubicBezTo>
                      <a:pt x="5379005" y="3779681"/>
                      <a:pt x="5080346" y="4111793"/>
                      <a:pt x="4693440" y="4094217"/>
                    </a:cubicBezTo>
                    <a:cubicBezTo>
                      <a:pt x="3504240" y="3944859"/>
                      <a:pt x="1469749" y="4205604"/>
                      <a:pt x="682383" y="4094217"/>
                    </a:cubicBezTo>
                    <a:cubicBezTo>
                      <a:pt x="305227" y="4157898"/>
                      <a:pt x="-47414" y="3749702"/>
                      <a:pt x="0" y="3411834"/>
                    </a:cubicBezTo>
                    <a:cubicBezTo>
                      <a:pt x="155855" y="2851225"/>
                      <a:pt x="52291" y="1672596"/>
                      <a:pt x="0" y="682383"/>
                    </a:cubicBezTo>
                    <a:close/>
                  </a:path>
                  <a:path w="5375823" h="4094217" stroke="0" extrusionOk="0">
                    <a:moveTo>
                      <a:pt x="0" y="682383"/>
                    </a:moveTo>
                    <a:cubicBezTo>
                      <a:pt x="-13441" y="263320"/>
                      <a:pt x="286288" y="1655"/>
                      <a:pt x="682383" y="0"/>
                    </a:cubicBezTo>
                    <a:cubicBezTo>
                      <a:pt x="1726001" y="52825"/>
                      <a:pt x="3420674" y="-123174"/>
                      <a:pt x="4693440" y="0"/>
                    </a:cubicBezTo>
                    <a:cubicBezTo>
                      <a:pt x="5101991" y="53555"/>
                      <a:pt x="5408512" y="314323"/>
                      <a:pt x="5375823" y="682383"/>
                    </a:cubicBezTo>
                    <a:cubicBezTo>
                      <a:pt x="5520753" y="1769618"/>
                      <a:pt x="5394082" y="3127097"/>
                      <a:pt x="5375823" y="3411834"/>
                    </a:cubicBezTo>
                    <a:cubicBezTo>
                      <a:pt x="5370717" y="3782141"/>
                      <a:pt x="5032774" y="4060596"/>
                      <a:pt x="4693440" y="4094217"/>
                    </a:cubicBezTo>
                    <a:cubicBezTo>
                      <a:pt x="2789066" y="4263628"/>
                      <a:pt x="1495476" y="4179771"/>
                      <a:pt x="682383" y="4094217"/>
                    </a:cubicBezTo>
                    <a:cubicBezTo>
                      <a:pt x="269607" y="4109131"/>
                      <a:pt x="31042" y="3726799"/>
                      <a:pt x="0" y="3411834"/>
                    </a:cubicBezTo>
                    <a:cubicBezTo>
                      <a:pt x="-92943" y="2647892"/>
                      <a:pt x="-168235" y="1435028"/>
                      <a:pt x="0" y="682383"/>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w="2857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7" name="Prostokąt 6">
              <a:extLst>
                <a:ext uri="{FF2B5EF4-FFF2-40B4-BE49-F238E27FC236}">
                  <a16:creationId xmlns:a16="http://schemas.microsoft.com/office/drawing/2014/main" id="{07276A75-E1BE-85FA-D0D2-348DAB9A120C}"/>
                </a:ext>
              </a:extLst>
            </p:cNvPr>
            <p:cNvSpPr/>
            <p:nvPr/>
          </p:nvSpPr>
          <p:spPr>
            <a:xfrm>
              <a:off x="0" y="340424"/>
              <a:ext cx="4627091" cy="52657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rostokąt 7">
              <a:extLst>
                <a:ext uri="{FF2B5EF4-FFF2-40B4-BE49-F238E27FC236}">
                  <a16:creationId xmlns:a16="http://schemas.microsoft.com/office/drawing/2014/main" id="{716A1C6B-5312-40D5-E0D8-60DE5D3CB8F0}"/>
                </a:ext>
              </a:extLst>
            </p:cNvPr>
            <p:cNvSpPr/>
            <p:nvPr/>
          </p:nvSpPr>
          <p:spPr>
            <a:xfrm>
              <a:off x="4901777" y="1063731"/>
              <a:ext cx="7290223" cy="52490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Prostokąt 8">
              <a:extLst>
                <a:ext uri="{FF2B5EF4-FFF2-40B4-BE49-F238E27FC236}">
                  <a16:creationId xmlns:a16="http://schemas.microsoft.com/office/drawing/2014/main" id="{0E82699D-F34C-BCEC-6AE4-D96E95D4DF09}"/>
                </a:ext>
              </a:extLst>
            </p:cNvPr>
            <p:cNvSpPr/>
            <p:nvPr/>
          </p:nvSpPr>
          <p:spPr>
            <a:xfrm>
              <a:off x="4627091" y="1071563"/>
              <a:ext cx="285393" cy="507221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Trójkąt równoramienny 9">
              <a:extLst>
                <a:ext uri="{FF2B5EF4-FFF2-40B4-BE49-F238E27FC236}">
                  <a16:creationId xmlns:a16="http://schemas.microsoft.com/office/drawing/2014/main" id="{FC81787F-E48E-E17B-82BF-D87E60FFE106}"/>
                </a:ext>
              </a:extLst>
            </p:cNvPr>
            <p:cNvSpPr/>
            <p:nvPr/>
          </p:nvSpPr>
          <p:spPr>
            <a:xfrm rot="5400000">
              <a:off x="4690897" y="834776"/>
              <a:ext cx="189661" cy="309578"/>
            </a:xfrm>
            <a:prstGeom prst="triangle">
              <a:avLst>
                <a:gd name="adj" fmla="val 10000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Trójkąt równoramienny 10">
              <a:extLst>
                <a:ext uri="{FF2B5EF4-FFF2-40B4-BE49-F238E27FC236}">
                  <a16:creationId xmlns:a16="http://schemas.microsoft.com/office/drawing/2014/main" id="{4AB26B9B-1BCF-CEB2-F101-E42D4FB6C294}"/>
                </a:ext>
              </a:extLst>
            </p:cNvPr>
            <p:cNvSpPr/>
            <p:nvPr/>
          </p:nvSpPr>
          <p:spPr>
            <a:xfrm rot="10800000">
              <a:off x="4614262" y="6143779"/>
              <a:ext cx="298221" cy="185745"/>
            </a:xfrm>
            <a:prstGeom prst="triangle">
              <a:avLst>
                <a:gd name="adj" fmla="val 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Trójkąt równoramienny 11">
              <a:extLst>
                <a:ext uri="{FF2B5EF4-FFF2-40B4-BE49-F238E27FC236}">
                  <a16:creationId xmlns:a16="http://schemas.microsoft.com/office/drawing/2014/main" id="{29A29C53-7E3C-6AE3-9FE7-D39D116600C9}"/>
                </a:ext>
              </a:extLst>
            </p:cNvPr>
            <p:cNvSpPr/>
            <p:nvPr/>
          </p:nvSpPr>
          <p:spPr>
            <a:xfrm rot="16200000">
              <a:off x="4103755" y="5624426"/>
              <a:ext cx="537560" cy="516807"/>
            </a:xfrm>
            <a:prstGeom prst="triangle">
              <a:avLst>
                <a:gd name="adj" fmla="val 57159"/>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Trójkąt równoramienny 12">
              <a:extLst>
                <a:ext uri="{FF2B5EF4-FFF2-40B4-BE49-F238E27FC236}">
                  <a16:creationId xmlns:a16="http://schemas.microsoft.com/office/drawing/2014/main" id="{70239DC3-8479-1F40-0990-7865929DBED5}"/>
                </a:ext>
              </a:extLst>
            </p:cNvPr>
            <p:cNvSpPr/>
            <p:nvPr/>
          </p:nvSpPr>
          <p:spPr>
            <a:xfrm rot="5400000">
              <a:off x="4256669" y="5483346"/>
              <a:ext cx="275304" cy="523662"/>
            </a:xfrm>
            <a:prstGeom prst="triangle">
              <a:avLst>
                <a:gd name="adj" fmla="val 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6" name="Grupa 15">
            <a:extLst>
              <a:ext uri="{FF2B5EF4-FFF2-40B4-BE49-F238E27FC236}">
                <a16:creationId xmlns:a16="http://schemas.microsoft.com/office/drawing/2014/main" id="{97428D83-8769-C54F-551B-7DB9C2F65A79}"/>
              </a:ext>
            </a:extLst>
          </p:cNvPr>
          <p:cNvGrpSpPr/>
          <p:nvPr/>
        </p:nvGrpSpPr>
        <p:grpSpPr>
          <a:xfrm>
            <a:off x="108272" y="1411151"/>
            <a:ext cx="4160158" cy="3029256"/>
            <a:chOff x="5620073" y="1394508"/>
            <a:chExt cx="5910845" cy="4219540"/>
          </a:xfrm>
        </p:grpSpPr>
        <p:sp>
          <p:nvSpPr>
            <p:cNvPr id="17" name="Prostokąt: zaokrąglone rogi 16">
              <a:extLst>
                <a:ext uri="{FF2B5EF4-FFF2-40B4-BE49-F238E27FC236}">
                  <a16:creationId xmlns:a16="http://schemas.microsoft.com/office/drawing/2014/main" id="{971692F3-3BD6-65D7-CBDD-4B5654C3A37E}"/>
                </a:ext>
              </a:extLst>
            </p:cNvPr>
            <p:cNvSpPr/>
            <p:nvPr/>
          </p:nvSpPr>
          <p:spPr>
            <a:xfrm>
              <a:off x="6520810" y="2008958"/>
              <a:ext cx="5010108" cy="3529812"/>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8" name="Obraz 17" descr="Obraz zawierający tekst, Grafika, Czcionka, projekt graficzny&#10;&#10;Opis wygenerowany automatycznie">
              <a:extLst>
                <a:ext uri="{FF2B5EF4-FFF2-40B4-BE49-F238E27FC236}">
                  <a16:creationId xmlns:a16="http://schemas.microsoft.com/office/drawing/2014/main" id="{BA77FA40-E170-5931-ABD6-E65B984B35FE}"/>
                </a:ext>
              </a:extLst>
            </p:cNvPr>
            <p:cNvPicPr>
              <a:picLocks noChangeAspect="1"/>
            </p:cNvPicPr>
            <p:nvPr/>
          </p:nvPicPr>
          <p:blipFill rotWithShape="1">
            <a:blip r:embed="rId3">
              <a:extLst>
                <a:ext uri="{28A0092B-C50C-407E-A947-70E740481C1C}">
                  <a14:useLocalDpi xmlns:a14="http://schemas.microsoft.com/office/drawing/2010/main" val="0"/>
                </a:ext>
              </a:extLst>
            </a:blip>
            <a:srcRect l="5817" t="5898" r="4566"/>
            <a:stretch/>
          </p:blipFill>
          <p:spPr>
            <a:xfrm>
              <a:off x="5620073" y="1394508"/>
              <a:ext cx="5653774" cy="4219540"/>
            </a:xfrm>
            <a:prstGeom prst="rect">
              <a:avLst/>
            </a:prstGeom>
          </p:spPr>
        </p:pic>
      </p:grpSp>
      <p:sp>
        <p:nvSpPr>
          <p:cNvPr id="21" name="Prostokąt: zaokrąglone rogi 20">
            <a:extLst>
              <a:ext uri="{FF2B5EF4-FFF2-40B4-BE49-F238E27FC236}">
                <a16:creationId xmlns:a16="http://schemas.microsoft.com/office/drawing/2014/main" id="{61E556E6-4991-C5CB-6E3F-5C95A85BD0BA}"/>
              </a:ext>
            </a:extLst>
          </p:cNvPr>
          <p:cNvSpPr/>
          <p:nvPr/>
        </p:nvSpPr>
        <p:spPr>
          <a:xfrm>
            <a:off x="6019050" y="1667293"/>
            <a:ext cx="5546925" cy="1802652"/>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Prostokąt: zaokrąglone rogi 19">
            <a:extLst>
              <a:ext uri="{FF2B5EF4-FFF2-40B4-BE49-F238E27FC236}">
                <a16:creationId xmlns:a16="http://schemas.microsoft.com/office/drawing/2014/main" id="{75C65D7C-8125-F087-636F-FB455483565B}"/>
              </a:ext>
            </a:extLst>
          </p:cNvPr>
          <p:cNvSpPr/>
          <p:nvPr/>
        </p:nvSpPr>
        <p:spPr>
          <a:xfrm>
            <a:off x="5653775" y="1418981"/>
            <a:ext cx="5674518" cy="1802652"/>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4400" b="1" err="1">
                <a:solidFill>
                  <a:srgbClr val="92D050"/>
                </a:solidFill>
                <a:latin typeface="Arial Narrow" panose="020B0606020202030204" pitchFamily="34" charset="0"/>
              </a:rPr>
              <a:t>Thank</a:t>
            </a:r>
            <a:r>
              <a:rPr lang="pl-PL" sz="4400" b="1">
                <a:solidFill>
                  <a:srgbClr val="92D050"/>
                </a:solidFill>
                <a:latin typeface="Arial Narrow" panose="020B0606020202030204" pitchFamily="34" charset="0"/>
              </a:rPr>
              <a:t> </a:t>
            </a:r>
            <a:r>
              <a:rPr lang="pl-PL" sz="4400" b="1" err="1">
                <a:solidFill>
                  <a:srgbClr val="92D050"/>
                </a:solidFill>
                <a:latin typeface="Arial Narrow" panose="020B0606020202030204" pitchFamily="34" charset="0"/>
              </a:rPr>
              <a:t>you</a:t>
            </a:r>
            <a:endParaRPr lang="pl-PL" sz="4400" b="1">
              <a:solidFill>
                <a:srgbClr val="92D050"/>
              </a:solidFill>
              <a:latin typeface="Arial Narrow" panose="020B0606020202030204" pitchFamily="34" charset="0"/>
            </a:endParaRPr>
          </a:p>
          <a:p>
            <a:pPr algn="ctr"/>
            <a:r>
              <a:rPr lang="pl-PL" sz="4400" b="1">
                <a:solidFill>
                  <a:srgbClr val="92D050"/>
                </a:solidFill>
                <a:latin typeface="Arial Narrow" panose="020B0606020202030204" pitchFamily="34" charset="0"/>
              </a:rPr>
              <a:t> for </a:t>
            </a:r>
            <a:r>
              <a:rPr lang="pl-PL" sz="4400" b="1" err="1">
                <a:solidFill>
                  <a:srgbClr val="92D050"/>
                </a:solidFill>
                <a:latin typeface="Arial Narrow" panose="020B0606020202030204" pitchFamily="34" charset="0"/>
              </a:rPr>
              <a:t>your</a:t>
            </a:r>
            <a:r>
              <a:rPr lang="pl-PL" sz="4400" b="1">
                <a:solidFill>
                  <a:srgbClr val="92D050"/>
                </a:solidFill>
                <a:latin typeface="Arial Narrow" panose="020B0606020202030204" pitchFamily="34" charset="0"/>
              </a:rPr>
              <a:t> </a:t>
            </a:r>
            <a:r>
              <a:rPr lang="pl-PL" sz="4400" b="1" err="1">
                <a:solidFill>
                  <a:srgbClr val="92D050"/>
                </a:solidFill>
                <a:latin typeface="Arial Narrow" panose="020B0606020202030204" pitchFamily="34" charset="0"/>
              </a:rPr>
              <a:t>attention</a:t>
            </a:r>
            <a:endParaRPr lang="pl-PL" sz="4400" b="1">
              <a:solidFill>
                <a:srgbClr val="92D050"/>
              </a:solidFill>
              <a:latin typeface="Arial Narrow" panose="020B0606020202030204" pitchFamily="34" charset="0"/>
            </a:endParaRPr>
          </a:p>
        </p:txBody>
      </p:sp>
      <p:sp>
        <p:nvSpPr>
          <p:cNvPr id="26" name="pole tekstowe 25">
            <a:extLst>
              <a:ext uri="{FF2B5EF4-FFF2-40B4-BE49-F238E27FC236}">
                <a16:creationId xmlns:a16="http://schemas.microsoft.com/office/drawing/2014/main" id="{731BE78C-A290-FE21-716E-BF61DAB20E1C}"/>
              </a:ext>
            </a:extLst>
          </p:cNvPr>
          <p:cNvSpPr txBox="1"/>
          <p:nvPr/>
        </p:nvSpPr>
        <p:spPr>
          <a:xfrm>
            <a:off x="5393125" y="3599502"/>
            <a:ext cx="6798773" cy="2246769"/>
          </a:xfrm>
          <a:prstGeom prst="rect">
            <a:avLst/>
          </a:prstGeom>
          <a:noFill/>
        </p:spPr>
        <p:txBody>
          <a:bodyPr wrap="square" rtlCol="0">
            <a:spAutoFit/>
          </a:bodyPr>
          <a:lstStyle/>
          <a:p>
            <a:r>
              <a:rPr lang="pl-PL" sz="2800">
                <a:latin typeface="Arial Narrow" panose="020B0606020202030204" pitchFamily="34" charset="0"/>
              </a:rPr>
              <a:t>                                </a:t>
            </a:r>
          </a:p>
          <a:p>
            <a:endParaRPr lang="pl-PL" sz="2800">
              <a:latin typeface="Arial Narrow" panose="020B0606020202030204" pitchFamily="34" charset="0"/>
            </a:endParaRPr>
          </a:p>
          <a:p>
            <a:r>
              <a:rPr lang="pl-PL" sz="2800">
                <a:latin typeface="Arial Narrow" panose="020B0606020202030204" pitchFamily="34" charset="0"/>
              </a:rPr>
              <a:t>Zofia Duda                             </a:t>
            </a:r>
            <a:r>
              <a:rPr lang="pl-PL" sz="2800" err="1">
                <a:latin typeface="Arial Narrow" panose="020B0606020202030204" pitchFamily="34" charset="0"/>
              </a:rPr>
              <a:t>Mfitumukiza</a:t>
            </a:r>
            <a:r>
              <a:rPr lang="pl-PL" sz="2800">
                <a:latin typeface="Arial Narrow" panose="020B0606020202030204" pitchFamily="34" charset="0"/>
              </a:rPr>
              <a:t> Claude</a:t>
            </a:r>
          </a:p>
          <a:p>
            <a:r>
              <a:rPr lang="pl-PL" sz="2800">
                <a:latin typeface="Arial Narrow" panose="020B0606020202030204" pitchFamily="34" charset="0"/>
              </a:rPr>
              <a:t>Izabela Zajdel                        Joanna Nowicka</a:t>
            </a:r>
          </a:p>
          <a:p>
            <a:r>
              <a:rPr lang="pl-PL" sz="2800">
                <a:latin typeface="Arial Narrow" panose="020B0606020202030204" pitchFamily="34" charset="0"/>
              </a:rPr>
              <a:t>Aleksander Moszyński           Filip </a:t>
            </a:r>
            <a:r>
              <a:rPr lang="pl-PL" sz="2800" err="1">
                <a:latin typeface="Arial Narrow" panose="020B0606020202030204" pitchFamily="34" charset="0"/>
              </a:rPr>
              <a:t>Tworus</a:t>
            </a:r>
            <a:endParaRPr lang="pl-PL" sz="2800">
              <a:latin typeface="Arial Narrow" panose="020B0606020202030204" pitchFamily="34" charset="0"/>
            </a:endParaRPr>
          </a:p>
        </p:txBody>
      </p:sp>
      <p:sp>
        <p:nvSpPr>
          <p:cNvPr id="27" name="Prostokąt: zaokrąglone rogi 26">
            <a:extLst>
              <a:ext uri="{FF2B5EF4-FFF2-40B4-BE49-F238E27FC236}">
                <a16:creationId xmlns:a16="http://schemas.microsoft.com/office/drawing/2014/main" id="{1BDE7AD8-04B5-0CF5-5E17-09C919ECE9FC}"/>
              </a:ext>
            </a:extLst>
          </p:cNvPr>
          <p:cNvSpPr/>
          <p:nvPr/>
        </p:nvSpPr>
        <p:spPr>
          <a:xfrm>
            <a:off x="7579414" y="3688754"/>
            <a:ext cx="1791756" cy="645155"/>
          </a:xfrm>
          <a:prstGeom prst="roundRect">
            <a:avLst/>
          </a:prstGeom>
          <a:solidFill>
            <a:srgbClr val="92D050">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3200" err="1">
                <a:solidFill>
                  <a:srgbClr val="0070C0"/>
                </a:solidFill>
                <a:latin typeface="Arial Narrow" panose="020B0606020202030204" pitchFamily="34" charset="0"/>
              </a:rPr>
              <a:t>Authors</a:t>
            </a:r>
            <a:r>
              <a:rPr lang="pl-PL" sz="3200">
                <a:solidFill>
                  <a:srgbClr val="0070C0"/>
                </a:solidFill>
                <a:latin typeface="Arial Narrow" panose="020B0606020202030204" pitchFamily="34" charset="0"/>
              </a:rPr>
              <a:t>:</a:t>
            </a:r>
          </a:p>
        </p:txBody>
      </p:sp>
    </p:spTree>
    <p:extLst>
      <p:ext uri="{BB962C8B-B14F-4D97-AF65-F5344CB8AC3E}">
        <p14:creationId xmlns:p14="http://schemas.microsoft.com/office/powerpoint/2010/main" val="204652183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a 3">
            <a:extLst>
              <a:ext uri="{FF2B5EF4-FFF2-40B4-BE49-F238E27FC236}">
                <a16:creationId xmlns:a16="http://schemas.microsoft.com/office/drawing/2014/main" id="{54668BB8-51D4-0628-1D51-52F5D056A209}"/>
              </a:ext>
            </a:extLst>
          </p:cNvPr>
          <p:cNvGrpSpPr/>
          <p:nvPr/>
        </p:nvGrpSpPr>
        <p:grpSpPr>
          <a:xfrm>
            <a:off x="1598644" y="246959"/>
            <a:ext cx="9344659" cy="1351393"/>
            <a:chOff x="1359159" y="150556"/>
            <a:chExt cx="9808029" cy="1547940"/>
          </a:xfrm>
        </p:grpSpPr>
        <p:sp>
          <p:nvSpPr>
            <p:cNvPr id="5" name="Prostokąt: zaokrąglone rogi 4">
              <a:extLst>
                <a:ext uri="{FF2B5EF4-FFF2-40B4-BE49-F238E27FC236}">
                  <a16:creationId xmlns:a16="http://schemas.microsoft.com/office/drawing/2014/main" id="{4C1E1FA2-4D4F-38FF-9AB3-9E6B044B58D0}"/>
                </a:ext>
              </a:extLst>
            </p:cNvPr>
            <p:cNvSpPr/>
            <p:nvPr/>
          </p:nvSpPr>
          <p:spPr>
            <a:xfrm>
              <a:off x="1693506" y="476185"/>
              <a:ext cx="9473682" cy="1222311"/>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6600" b="0" i="0" u="none" strike="noStrike" kern="1200" cap="none" spc="0" normalizeH="0" baseline="0" noProof="0">
                  <a:ln>
                    <a:noFill/>
                  </a:ln>
                  <a:solidFill>
                    <a:srgbClr val="92D050"/>
                  </a:solidFill>
                  <a:effectLst/>
                  <a:uLnTx/>
                  <a:uFillTx/>
                  <a:latin typeface="Calibri" panose="020F0502020204030204"/>
                  <a:ea typeface="+mn-ea"/>
                  <a:cs typeface="+mn-cs"/>
                </a:rPr>
                <a:t> </a:t>
              </a:r>
            </a:p>
          </p:txBody>
        </p:sp>
        <p:sp>
          <p:nvSpPr>
            <p:cNvPr id="6" name="Prostokąt: zaokrąglone rogi 5">
              <a:extLst>
                <a:ext uri="{FF2B5EF4-FFF2-40B4-BE49-F238E27FC236}">
                  <a16:creationId xmlns:a16="http://schemas.microsoft.com/office/drawing/2014/main" id="{DA18E8E7-7AF3-4D05-B909-69C43061DBC3}"/>
                </a:ext>
              </a:extLst>
            </p:cNvPr>
            <p:cNvSpPr/>
            <p:nvPr/>
          </p:nvSpPr>
          <p:spPr>
            <a:xfrm>
              <a:off x="1359159" y="150556"/>
              <a:ext cx="9473682" cy="122231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6000" b="1" i="1" u="none" strike="noStrike" kern="1200" cap="none" spc="0" normalizeH="0" baseline="0" noProof="0">
                  <a:ln>
                    <a:noFill/>
                  </a:ln>
                  <a:solidFill>
                    <a:srgbClr val="92D050"/>
                  </a:solidFill>
                  <a:effectLst/>
                  <a:uLnTx/>
                  <a:uFillTx/>
                  <a:latin typeface="Arial Narrow"/>
                  <a:ea typeface="+mn-ea"/>
                  <a:cs typeface="+mn-cs"/>
                </a:rPr>
                <a:t>MEET OUR TEAM</a:t>
              </a:r>
              <a:endParaRPr kumimoji="0" lang="pl-PL" sz="6000" b="1" i="1" u="none" strike="noStrike" kern="1200" cap="none" spc="0" normalizeH="0" baseline="0" noProof="0">
                <a:ln>
                  <a:noFill/>
                </a:ln>
                <a:solidFill>
                  <a:srgbClr val="92D050"/>
                </a:solidFill>
                <a:effectLst/>
                <a:uLnTx/>
                <a:uFillTx/>
                <a:latin typeface="Arial Narrow" panose="020B0606020202030204" pitchFamily="34" charset="0"/>
                <a:ea typeface="+mn-ea"/>
                <a:cs typeface="+mn-cs"/>
              </a:endParaRPr>
            </a:p>
          </p:txBody>
        </p:sp>
      </p:grpSp>
      <p:sp>
        <p:nvSpPr>
          <p:cNvPr id="2" name="Owal 1">
            <a:extLst>
              <a:ext uri="{FF2B5EF4-FFF2-40B4-BE49-F238E27FC236}">
                <a16:creationId xmlns:a16="http://schemas.microsoft.com/office/drawing/2014/main" id="{546B8645-F139-85D9-A65A-806AB522E00E}"/>
              </a:ext>
            </a:extLst>
          </p:cNvPr>
          <p:cNvSpPr/>
          <p:nvPr/>
        </p:nvSpPr>
        <p:spPr>
          <a:xfrm>
            <a:off x="389892" y="1882635"/>
            <a:ext cx="2509351" cy="2308860"/>
          </a:xfrm>
          <a:prstGeom prst="ellipse">
            <a:avLst/>
          </a:prstGeom>
          <a:solidFill>
            <a:schemeClr val="accent5">
              <a:lumMod val="60000"/>
              <a:lumOff val="40000"/>
              <a:alpha val="60000"/>
            </a:schemeClr>
          </a:solidFill>
          <a:ln w="63500">
            <a:gradFill flip="none" rotWithShape="1">
              <a:gsLst>
                <a:gs pos="0">
                  <a:schemeClr val="accent5">
                    <a:lumMod val="20000"/>
                    <a:lumOff val="80000"/>
                  </a:schemeClr>
                </a:gs>
                <a:gs pos="35000">
                  <a:schemeClr val="accent5">
                    <a:lumMod val="20000"/>
                    <a:lumOff val="80000"/>
                  </a:schemeClr>
                </a:gs>
                <a:gs pos="100000">
                  <a:schemeClr val="accent5">
                    <a:lumMod val="75000"/>
                    <a:alpha val="60000"/>
                  </a:schemeClr>
                </a:gs>
              </a:gsLst>
              <a:path path="circle">
                <a:fillToRect r="100000" b="100000"/>
              </a:path>
              <a:tileRect l="-100000" t="-10000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2800" b="0" i="0" u="none" strike="noStrike" kern="1200" cap="none" spc="0" normalizeH="0" baseline="0" noProof="0">
                <a:ln>
                  <a:noFill/>
                </a:ln>
                <a:solidFill>
                  <a:prstClr val="black"/>
                </a:solidFill>
                <a:effectLst/>
                <a:uLnTx/>
                <a:uFillTx/>
                <a:latin typeface="Arial Narrow" panose="020B0606020202030204" pitchFamily="34" charset="0"/>
                <a:ea typeface="+mn-ea"/>
                <a:cs typeface="+mn-cs"/>
              </a:rPr>
              <a:t>Zofia Duda</a:t>
            </a:r>
            <a:endParaRPr kumimoji="0" lang="en-GB" sz="2800" b="0" i="0" u="none" strike="noStrike" kern="120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3" name="Owal 2">
            <a:extLst>
              <a:ext uri="{FF2B5EF4-FFF2-40B4-BE49-F238E27FC236}">
                <a16:creationId xmlns:a16="http://schemas.microsoft.com/office/drawing/2014/main" id="{832C42A0-6A14-91E1-FE80-29481CB34EB8}"/>
              </a:ext>
            </a:extLst>
          </p:cNvPr>
          <p:cNvSpPr/>
          <p:nvPr/>
        </p:nvSpPr>
        <p:spPr>
          <a:xfrm>
            <a:off x="1745845" y="4023359"/>
            <a:ext cx="2509351" cy="2390198"/>
          </a:xfrm>
          <a:prstGeom prst="ellipse">
            <a:avLst/>
          </a:prstGeom>
          <a:solidFill>
            <a:schemeClr val="accent5">
              <a:lumMod val="60000"/>
              <a:lumOff val="40000"/>
              <a:alpha val="61000"/>
            </a:schemeClr>
          </a:solidFill>
          <a:ln w="63500">
            <a:gradFill flip="none" rotWithShape="1">
              <a:gsLst>
                <a:gs pos="0">
                  <a:schemeClr val="accent5">
                    <a:lumMod val="20000"/>
                    <a:lumOff val="80000"/>
                  </a:schemeClr>
                </a:gs>
                <a:gs pos="35000">
                  <a:schemeClr val="accent5">
                    <a:lumMod val="20000"/>
                    <a:lumOff val="80000"/>
                  </a:schemeClr>
                </a:gs>
                <a:gs pos="100000">
                  <a:schemeClr val="accent5">
                    <a:lumMod val="75000"/>
                    <a:alpha val="60000"/>
                  </a:schemeClr>
                </a:gs>
              </a:gsLst>
              <a:path path="circle">
                <a:fillToRect r="100000" b="100000"/>
              </a:path>
              <a:tileRect l="-100000" t="-10000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2800" b="0" i="0" u="none" strike="noStrike" kern="1200" cap="none" spc="0" normalizeH="0" baseline="0" noProof="0">
                <a:ln>
                  <a:noFill/>
                </a:ln>
                <a:solidFill>
                  <a:prstClr val="black"/>
                </a:solidFill>
                <a:effectLst/>
                <a:uLnTx/>
                <a:uFillTx/>
                <a:latin typeface="Arial Narrow" panose="020B0606020202030204" pitchFamily="34" charset="0"/>
                <a:ea typeface="+mn-ea"/>
                <a:cs typeface="+mn-cs"/>
              </a:rPr>
              <a:t>Joanna Nowicka</a:t>
            </a:r>
            <a:endParaRPr kumimoji="0" lang="en-GB" sz="2800" b="0" i="0" u="none" strike="noStrike" kern="120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4" name="Owal 3">
            <a:extLst>
              <a:ext uri="{FF2B5EF4-FFF2-40B4-BE49-F238E27FC236}">
                <a16:creationId xmlns:a16="http://schemas.microsoft.com/office/drawing/2014/main" id="{FF91D950-2A1E-F0C7-B474-AA34B228B85E}"/>
              </a:ext>
            </a:extLst>
          </p:cNvPr>
          <p:cNvSpPr/>
          <p:nvPr/>
        </p:nvSpPr>
        <p:spPr>
          <a:xfrm>
            <a:off x="3727726" y="1882635"/>
            <a:ext cx="2509351" cy="2308860"/>
          </a:xfrm>
          <a:prstGeom prst="ellipse">
            <a:avLst/>
          </a:prstGeom>
          <a:solidFill>
            <a:schemeClr val="accent5">
              <a:lumMod val="60000"/>
              <a:lumOff val="40000"/>
              <a:alpha val="60000"/>
            </a:schemeClr>
          </a:solidFill>
          <a:ln w="63500">
            <a:gradFill flip="none" rotWithShape="1">
              <a:gsLst>
                <a:gs pos="0">
                  <a:schemeClr val="accent5">
                    <a:lumMod val="20000"/>
                    <a:lumOff val="80000"/>
                  </a:schemeClr>
                </a:gs>
                <a:gs pos="35000">
                  <a:schemeClr val="accent5">
                    <a:lumMod val="20000"/>
                    <a:lumOff val="80000"/>
                  </a:schemeClr>
                </a:gs>
                <a:gs pos="100000">
                  <a:schemeClr val="accent5">
                    <a:lumMod val="75000"/>
                    <a:alpha val="60000"/>
                  </a:schemeClr>
                </a:gs>
              </a:gsLst>
              <a:path path="circle">
                <a:fillToRect r="100000" b="100000"/>
              </a:path>
              <a:tileRect l="-100000" t="-10000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2800" b="0" i="0" u="none" strike="noStrike" kern="1200" cap="none" spc="0" normalizeH="0" baseline="0" noProof="0">
                <a:ln>
                  <a:noFill/>
                </a:ln>
                <a:solidFill>
                  <a:prstClr val="black"/>
                </a:solidFill>
                <a:effectLst/>
                <a:uLnTx/>
                <a:uFillTx/>
                <a:latin typeface="Arial Narrow" panose="020B0606020202030204" pitchFamily="34" charset="0"/>
                <a:ea typeface="+mn-ea"/>
                <a:cs typeface="+mn-cs"/>
              </a:rPr>
              <a:t>Filip </a:t>
            </a:r>
            <a:r>
              <a:rPr kumimoji="0" lang="pl-PL" sz="2800" b="0" i="0" u="none" strike="noStrike" kern="1200" cap="none" spc="0" normalizeH="0" baseline="0" noProof="0" err="1">
                <a:ln>
                  <a:noFill/>
                </a:ln>
                <a:solidFill>
                  <a:prstClr val="black"/>
                </a:solidFill>
                <a:effectLst/>
                <a:uLnTx/>
                <a:uFillTx/>
                <a:latin typeface="Arial Narrow" panose="020B0606020202030204" pitchFamily="34" charset="0"/>
                <a:ea typeface="+mn-ea"/>
                <a:cs typeface="+mn-cs"/>
              </a:rPr>
              <a:t>Tworus</a:t>
            </a:r>
            <a:endParaRPr kumimoji="0" lang="en-GB" sz="2800" b="0" i="0" u="none" strike="noStrike" kern="120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8" name="Owal 7">
            <a:extLst>
              <a:ext uri="{FF2B5EF4-FFF2-40B4-BE49-F238E27FC236}">
                <a16:creationId xmlns:a16="http://schemas.microsoft.com/office/drawing/2014/main" id="{1FC13794-66DA-C33D-E78E-AC35A3A695C3}"/>
              </a:ext>
            </a:extLst>
          </p:cNvPr>
          <p:cNvSpPr/>
          <p:nvPr/>
        </p:nvSpPr>
        <p:spPr>
          <a:xfrm>
            <a:off x="5597674" y="4023359"/>
            <a:ext cx="2509351" cy="2390197"/>
          </a:xfrm>
          <a:prstGeom prst="ellipse">
            <a:avLst/>
          </a:prstGeom>
          <a:solidFill>
            <a:schemeClr val="accent5">
              <a:lumMod val="60000"/>
              <a:lumOff val="40000"/>
              <a:alpha val="60000"/>
            </a:schemeClr>
          </a:solidFill>
          <a:ln w="63500">
            <a:gradFill flip="none" rotWithShape="1">
              <a:gsLst>
                <a:gs pos="0">
                  <a:schemeClr val="accent5">
                    <a:lumMod val="20000"/>
                    <a:lumOff val="80000"/>
                  </a:schemeClr>
                </a:gs>
                <a:gs pos="35000">
                  <a:schemeClr val="accent5">
                    <a:lumMod val="20000"/>
                    <a:lumOff val="80000"/>
                  </a:schemeClr>
                </a:gs>
                <a:gs pos="100000">
                  <a:schemeClr val="accent5">
                    <a:lumMod val="75000"/>
                    <a:alpha val="60000"/>
                  </a:schemeClr>
                </a:gs>
              </a:gsLst>
              <a:path path="circle">
                <a:fillToRect r="100000" b="100000"/>
              </a:path>
              <a:tileRect l="-100000" t="-10000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2800" b="0" i="0" u="none" strike="noStrike" kern="1200" cap="none" spc="0" normalizeH="0" baseline="0" noProof="0">
                <a:ln>
                  <a:noFill/>
                </a:ln>
                <a:solidFill>
                  <a:prstClr val="black"/>
                </a:solidFill>
                <a:effectLst/>
                <a:uLnTx/>
                <a:uFillTx/>
                <a:latin typeface="Arial Narrow" panose="020B0606020202030204" pitchFamily="34" charset="0"/>
                <a:ea typeface="+mn-ea"/>
                <a:cs typeface="+mn-cs"/>
              </a:rPr>
              <a:t>Izabela Zajdel</a:t>
            </a:r>
            <a:endParaRPr kumimoji="0" lang="en-GB" sz="2800" b="0" i="0" u="none" strike="noStrike" kern="120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9" name="Owal 8">
            <a:extLst>
              <a:ext uri="{FF2B5EF4-FFF2-40B4-BE49-F238E27FC236}">
                <a16:creationId xmlns:a16="http://schemas.microsoft.com/office/drawing/2014/main" id="{A48142CD-7389-4AF6-89AB-5534492E2F18}"/>
              </a:ext>
            </a:extLst>
          </p:cNvPr>
          <p:cNvSpPr/>
          <p:nvPr/>
        </p:nvSpPr>
        <p:spPr>
          <a:xfrm>
            <a:off x="7454444" y="1882635"/>
            <a:ext cx="2509351" cy="2308860"/>
          </a:xfrm>
          <a:prstGeom prst="ellipse">
            <a:avLst/>
          </a:prstGeom>
          <a:solidFill>
            <a:schemeClr val="accent5">
              <a:lumMod val="60000"/>
              <a:lumOff val="40000"/>
              <a:alpha val="60000"/>
            </a:schemeClr>
          </a:solidFill>
          <a:ln w="63500">
            <a:gradFill flip="none" rotWithShape="1">
              <a:gsLst>
                <a:gs pos="0">
                  <a:schemeClr val="accent5">
                    <a:lumMod val="20000"/>
                    <a:lumOff val="80000"/>
                  </a:schemeClr>
                </a:gs>
                <a:gs pos="35000">
                  <a:schemeClr val="accent5">
                    <a:lumMod val="20000"/>
                    <a:lumOff val="80000"/>
                  </a:schemeClr>
                </a:gs>
                <a:gs pos="100000">
                  <a:schemeClr val="accent5">
                    <a:lumMod val="75000"/>
                    <a:alpha val="60000"/>
                  </a:schemeClr>
                </a:gs>
              </a:gsLst>
              <a:path path="circle">
                <a:fillToRect r="100000" b="100000"/>
              </a:path>
              <a:tileRect l="-100000" t="-10000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2800" b="0" i="0" u="none" strike="noStrike" kern="1200" cap="none" spc="0" normalizeH="0" baseline="0" noProof="0">
                <a:ln>
                  <a:noFill/>
                </a:ln>
                <a:solidFill>
                  <a:prstClr val="black"/>
                </a:solidFill>
                <a:effectLst/>
                <a:uLnTx/>
                <a:uFillTx/>
                <a:latin typeface="Arial Narrow" panose="020B0606020202030204" pitchFamily="34" charset="0"/>
                <a:ea typeface="+mn-ea"/>
                <a:cs typeface="+mn-cs"/>
              </a:rPr>
              <a:t>Aleksander Moszyński</a:t>
            </a:r>
            <a:endParaRPr kumimoji="0" lang="en-GB" sz="2800" b="0" i="0" u="none" strike="noStrike" kern="120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10" name="Owal 9">
            <a:extLst>
              <a:ext uri="{FF2B5EF4-FFF2-40B4-BE49-F238E27FC236}">
                <a16:creationId xmlns:a16="http://schemas.microsoft.com/office/drawing/2014/main" id="{00B111E4-9F52-D89E-216A-B2167A2DC7E1}"/>
              </a:ext>
            </a:extLst>
          </p:cNvPr>
          <p:cNvSpPr/>
          <p:nvPr/>
        </p:nvSpPr>
        <p:spPr>
          <a:xfrm>
            <a:off x="9292757" y="4023360"/>
            <a:ext cx="2509351" cy="2390197"/>
          </a:xfrm>
          <a:prstGeom prst="ellipse">
            <a:avLst/>
          </a:prstGeom>
          <a:solidFill>
            <a:schemeClr val="accent5">
              <a:lumMod val="60000"/>
              <a:lumOff val="40000"/>
              <a:alpha val="60000"/>
            </a:schemeClr>
          </a:solidFill>
          <a:ln w="63500">
            <a:gradFill flip="none" rotWithShape="1">
              <a:gsLst>
                <a:gs pos="0">
                  <a:schemeClr val="accent5">
                    <a:lumMod val="20000"/>
                    <a:lumOff val="80000"/>
                  </a:schemeClr>
                </a:gs>
                <a:gs pos="35000">
                  <a:schemeClr val="accent5">
                    <a:lumMod val="20000"/>
                    <a:lumOff val="80000"/>
                  </a:schemeClr>
                </a:gs>
                <a:gs pos="100000">
                  <a:schemeClr val="accent5">
                    <a:lumMod val="75000"/>
                    <a:alpha val="60000"/>
                  </a:schemeClr>
                </a:gs>
              </a:gsLst>
              <a:path path="circle">
                <a:fillToRect r="100000" b="100000"/>
              </a:path>
              <a:tileRect l="-100000" t="-10000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2800" b="0" i="0" u="none" strike="noStrike" kern="1200" cap="none" spc="0" normalizeH="0" baseline="0" noProof="0">
                <a:ln>
                  <a:noFill/>
                </a:ln>
                <a:solidFill>
                  <a:prstClr val="black"/>
                </a:solidFill>
                <a:effectLst/>
                <a:uLnTx/>
                <a:uFillTx/>
                <a:latin typeface="Arial Narrow" panose="020B0606020202030204" pitchFamily="34" charset="0"/>
                <a:ea typeface="+mn-ea"/>
                <a:cs typeface="+mn-cs"/>
              </a:rPr>
              <a:t>Claude </a:t>
            </a:r>
            <a:r>
              <a:rPr kumimoji="0" lang="pl-PL" sz="2800" b="0" i="0" u="none" strike="noStrike" kern="1200" cap="none" spc="0" normalizeH="0" baseline="0" noProof="0" err="1">
                <a:ln>
                  <a:noFill/>
                </a:ln>
                <a:solidFill>
                  <a:prstClr val="black"/>
                </a:solidFill>
                <a:effectLst/>
                <a:uLnTx/>
                <a:uFillTx/>
                <a:latin typeface="Arial Narrow" panose="020B0606020202030204" pitchFamily="34" charset="0"/>
                <a:ea typeface="+mn-ea"/>
                <a:cs typeface="+mn-cs"/>
              </a:rPr>
              <a:t>Mfitumukiza</a:t>
            </a:r>
            <a:endParaRPr kumimoji="0" lang="en-GB" sz="2800" b="0" i="0" u="none" strike="noStrike" kern="1200" cap="none" spc="0" normalizeH="0" baseline="0" noProof="0">
              <a:ln>
                <a:noFill/>
              </a:ln>
              <a:solidFill>
                <a:prstClr val="black"/>
              </a:solidFill>
              <a:effectLst/>
              <a:uLnTx/>
              <a:uFillTx/>
              <a:latin typeface="Arial Narrow" panose="020B0606020202030204" pitchFamily="34" charset="0"/>
              <a:ea typeface="+mn-ea"/>
              <a:cs typeface="+mn-cs"/>
            </a:endParaRPr>
          </a:p>
        </p:txBody>
      </p:sp>
      <p:sp>
        <p:nvSpPr>
          <p:cNvPr id="11" name="Slide Number Placeholder 10">
            <a:extLst>
              <a:ext uri="{FF2B5EF4-FFF2-40B4-BE49-F238E27FC236}">
                <a16:creationId xmlns:a16="http://schemas.microsoft.com/office/drawing/2014/main" id="{A7589799-E285-FED0-0E41-9A870DDB623B}"/>
              </a:ext>
            </a:extLst>
          </p:cNvPr>
          <p:cNvSpPr>
            <a:spLocks noGrp="1"/>
          </p:cNvSpPr>
          <p:nvPr>
            <p:ph type="sldNum" sz="quarter" idx="12"/>
          </p:nvPr>
        </p:nvSpPr>
        <p:spPr/>
        <p:txBody>
          <a:bodyPr/>
          <a:lstStyle/>
          <a:p>
            <a:fld id="{48F63A3B-78C7-47BE-AE5E-E10140E04643}" type="slidenum">
              <a:rPr lang="en-US" sz="1400" b="1" smtClean="0"/>
              <a:t>2</a:t>
            </a:fld>
            <a:endParaRPr lang="en-US" b="1"/>
          </a:p>
        </p:txBody>
      </p:sp>
    </p:spTree>
    <p:extLst>
      <p:ext uri="{BB962C8B-B14F-4D97-AF65-F5344CB8AC3E}">
        <p14:creationId xmlns:p14="http://schemas.microsoft.com/office/powerpoint/2010/main" val="253350427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a 2">
            <a:extLst>
              <a:ext uri="{FF2B5EF4-FFF2-40B4-BE49-F238E27FC236}">
                <a16:creationId xmlns:a16="http://schemas.microsoft.com/office/drawing/2014/main" id="{8578EFA6-E97E-9A45-A1F1-B22D05077C07}"/>
              </a:ext>
            </a:extLst>
          </p:cNvPr>
          <p:cNvGrpSpPr/>
          <p:nvPr/>
        </p:nvGrpSpPr>
        <p:grpSpPr>
          <a:xfrm>
            <a:off x="1359159" y="150556"/>
            <a:ext cx="9808029" cy="1547940"/>
            <a:chOff x="1359159" y="150556"/>
            <a:chExt cx="9808029" cy="1547940"/>
          </a:xfrm>
        </p:grpSpPr>
        <p:sp>
          <p:nvSpPr>
            <p:cNvPr id="4" name="Prostokąt: zaokrąglone rogi 3">
              <a:extLst>
                <a:ext uri="{FF2B5EF4-FFF2-40B4-BE49-F238E27FC236}">
                  <a16:creationId xmlns:a16="http://schemas.microsoft.com/office/drawing/2014/main" id="{BA1EF1F5-33E6-8865-D949-C990AA61CCA1}"/>
                </a:ext>
              </a:extLst>
            </p:cNvPr>
            <p:cNvSpPr/>
            <p:nvPr/>
          </p:nvSpPr>
          <p:spPr>
            <a:xfrm>
              <a:off x="1693506" y="476185"/>
              <a:ext cx="9473682" cy="1222311"/>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6600" b="0" i="0" u="none" strike="noStrike" kern="1200" cap="none" spc="0" normalizeH="0" baseline="0" noProof="0">
                  <a:ln>
                    <a:noFill/>
                  </a:ln>
                  <a:solidFill>
                    <a:srgbClr val="92D050"/>
                  </a:solidFill>
                  <a:effectLst/>
                  <a:uLnTx/>
                  <a:uFillTx/>
                  <a:latin typeface="Calibri" panose="020F0502020204030204"/>
                  <a:ea typeface="+mn-ea"/>
                  <a:cs typeface="+mn-cs"/>
                </a:rPr>
                <a:t> </a:t>
              </a:r>
            </a:p>
          </p:txBody>
        </p:sp>
        <p:sp>
          <p:nvSpPr>
            <p:cNvPr id="5" name="Prostokąt: zaokrąglone rogi 4">
              <a:extLst>
                <a:ext uri="{FF2B5EF4-FFF2-40B4-BE49-F238E27FC236}">
                  <a16:creationId xmlns:a16="http://schemas.microsoft.com/office/drawing/2014/main" id="{A852A934-9741-D56D-658D-CB3AEEB52781}"/>
                </a:ext>
              </a:extLst>
            </p:cNvPr>
            <p:cNvSpPr/>
            <p:nvPr/>
          </p:nvSpPr>
          <p:spPr>
            <a:xfrm>
              <a:off x="1359159" y="150556"/>
              <a:ext cx="9473682" cy="122231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6600" b="1" i="1" u="none" strike="noStrike" kern="1200" cap="none" spc="0" normalizeH="0" baseline="0" noProof="0">
                  <a:ln>
                    <a:noFill/>
                  </a:ln>
                  <a:solidFill>
                    <a:srgbClr val="92D050"/>
                  </a:solidFill>
                  <a:effectLst/>
                  <a:uLnTx/>
                  <a:uFillTx/>
                  <a:latin typeface="Arial Narrow" panose="020B0606020202030204" pitchFamily="34" charset="0"/>
                  <a:ea typeface="+mn-ea"/>
                  <a:cs typeface="+mn-cs"/>
                </a:rPr>
                <a:t>OUR TARGET GROUP </a:t>
              </a:r>
            </a:p>
          </p:txBody>
        </p:sp>
      </p:grpSp>
      <p:sp>
        <p:nvSpPr>
          <p:cNvPr id="8" name="Prostokąt: zaokrąglone rogi 7">
            <a:extLst>
              <a:ext uri="{FF2B5EF4-FFF2-40B4-BE49-F238E27FC236}">
                <a16:creationId xmlns:a16="http://schemas.microsoft.com/office/drawing/2014/main" id="{ECC61F40-B5AE-64BD-6EE9-35B336C522E6}"/>
              </a:ext>
            </a:extLst>
          </p:cNvPr>
          <p:cNvSpPr/>
          <p:nvPr/>
        </p:nvSpPr>
        <p:spPr>
          <a:xfrm>
            <a:off x="5720547" y="2957534"/>
            <a:ext cx="4045169" cy="2093665"/>
          </a:xfrm>
          <a:prstGeom prst="roundRect">
            <a:avLst/>
          </a:prstGeom>
          <a:solidFill>
            <a:schemeClr val="accent6">
              <a:lumMod val="60000"/>
              <a:lumOff val="40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3600" b="1" i="0" u="none" strike="noStrike" kern="1200" cap="none" spc="0" normalizeH="0" baseline="0" noProof="0">
                <a:ln>
                  <a:noFill/>
                </a:ln>
                <a:solidFill>
                  <a:srgbClr val="002060"/>
                </a:solidFill>
                <a:effectLst/>
                <a:uLnTx/>
                <a:uFillTx/>
                <a:latin typeface="Arial Narrow" panose="020B0606020202030204" pitchFamily="34" charset="0"/>
                <a:ea typeface="+mn-ea"/>
                <a:cs typeface="+mn-cs"/>
              </a:rPr>
              <a:t>IFE</a:t>
            </a:r>
            <a:r>
              <a:rPr kumimoji="0" lang="pl-PL" sz="3600" b="0" i="0" u="none" strike="noStrike" kern="1200" cap="none" spc="0" normalizeH="0" baseline="0" noProof="0">
                <a:ln>
                  <a:noFill/>
                </a:ln>
                <a:solidFill>
                  <a:srgbClr val="002060"/>
                </a:solidFill>
                <a:effectLst/>
                <a:uLnTx/>
                <a:uFillTx/>
                <a:latin typeface="Arial Narrow" panose="020B0606020202030204" pitchFamily="34"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3600" b="1" i="0" u="none" strike="noStrike" kern="1200" cap="none" spc="0" normalizeH="0" baseline="0" noProof="0" err="1">
                <a:ln>
                  <a:noFill/>
                </a:ln>
                <a:solidFill>
                  <a:srgbClr val="002060"/>
                </a:solidFill>
                <a:effectLst/>
                <a:uLnTx/>
                <a:uFillTx/>
                <a:latin typeface="Arial Narrow" panose="020B0606020202030204" pitchFamily="34" charset="0"/>
                <a:ea typeface="+mn-ea"/>
                <a:cs typeface="+mn-cs"/>
              </a:rPr>
              <a:t>Students</a:t>
            </a:r>
            <a:endParaRPr kumimoji="0" lang="pl-PL" sz="3600" b="1" i="0" u="none" strike="noStrike" kern="1200" cap="none" spc="0" normalizeH="0" baseline="0" noProof="0">
              <a:ln>
                <a:noFill/>
              </a:ln>
              <a:solidFill>
                <a:srgbClr val="002060"/>
              </a:solidFill>
              <a:effectLst/>
              <a:uLnTx/>
              <a:uFillTx/>
              <a:latin typeface="Arial Narrow" panose="020B0606020202030204" pitchFamily="34" charset="0"/>
              <a:ea typeface="+mn-ea"/>
              <a:cs typeface="+mn-cs"/>
            </a:endParaRPr>
          </a:p>
        </p:txBody>
      </p:sp>
      <p:sp>
        <p:nvSpPr>
          <p:cNvPr id="19" name="Prostokąt: zaokrąglone rogi 18">
            <a:extLst>
              <a:ext uri="{FF2B5EF4-FFF2-40B4-BE49-F238E27FC236}">
                <a16:creationId xmlns:a16="http://schemas.microsoft.com/office/drawing/2014/main" id="{3A658CA3-488E-1228-FAD8-87C44FFBF708}"/>
              </a:ext>
            </a:extLst>
          </p:cNvPr>
          <p:cNvSpPr/>
          <p:nvPr/>
        </p:nvSpPr>
        <p:spPr>
          <a:xfrm>
            <a:off x="2325194" y="2353397"/>
            <a:ext cx="3716063" cy="3306494"/>
          </a:xfrm>
          <a:prstGeom prst="roundRect">
            <a:avLst/>
          </a:prstGeom>
          <a:blipFill dpi="0" rotWithShape="1">
            <a:blip r:embed="rId2"/>
            <a:srcRect/>
            <a:stretch>
              <a:fillRect b="-3000"/>
            </a:stretch>
          </a:blip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B934618F-151C-CFCC-59E3-45310A3686DC}"/>
              </a:ext>
            </a:extLst>
          </p:cNvPr>
          <p:cNvSpPr>
            <a:spLocks noGrp="1"/>
          </p:cNvSpPr>
          <p:nvPr>
            <p:ph type="sldNum" sz="quarter" idx="12"/>
          </p:nvPr>
        </p:nvSpPr>
        <p:spPr/>
        <p:txBody>
          <a:bodyPr/>
          <a:lstStyle/>
          <a:p>
            <a:fld id="{48F63A3B-78C7-47BE-AE5E-E10140E04643}" type="slidenum">
              <a:rPr lang="en-US" sz="1400" b="1" smtClean="0"/>
              <a:t>3</a:t>
            </a:fld>
            <a:endParaRPr lang="en-US" b="1"/>
          </a:p>
        </p:txBody>
      </p:sp>
    </p:spTree>
    <p:extLst>
      <p:ext uri="{BB962C8B-B14F-4D97-AF65-F5344CB8AC3E}">
        <p14:creationId xmlns:p14="http://schemas.microsoft.com/office/powerpoint/2010/main" val="358704653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1AB4A83B-E557-985F-8130-468873B59A7C}"/>
              </a:ext>
            </a:extLst>
          </p:cNvPr>
          <p:cNvSpPr>
            <a:spLocks noGrp="1"/>
          </p:cNvSpPr>
          <p:nvPr>
            <p:ph type="sldNum" sz="quarter" idx="12"/>
          </p:nvPr>
        </p:nvSpPr>
        <p:spPr/>
        <p:txBody>
          <a:bodyPr/>
          <a:lstStyle/>
          <a:p>
            <a:fld id="{48F63A3B-78C7-47BE-AE5E-E10140E04643}" type="slidenum">
              <a:rPr lang="en-US" sz="1400" b="1" dirty="0"/>
              <a:t>4</a:t>
            </a:fld>
            <a:endParaRPr lang="en-US" sz="1400" b="1">
              <a:ea typeface="Calibri"/>
              <a:cs typeface="Calibri"/>
            </a:endParaRPr>
          </a:p>
        </p:txBody>
      </p:sp>
      <p:grpSp>
        <p:nvGrpSpPr>
          <p:cNvPr id="6" name="Grupa 5">
            <a:extLst>
              <a:ext uri="{FF2B5EF4-FFF2-40B4-BE49-F238E27FC236}">
                <a16:creationId xmlns:a16="http://schemas.microsoft.com/office/drawing/2014/main" id="{DBFA9C1F-7234-B2AF-19A0-4DE963B9C506}"/>
              </a:ext>
            </a:extLst>
          </p:cNvPr>
          <p:cNvGrpSpPr/>
          <p:nvPr/>
        </p:nvGrpSpPr>
        <p:grpSpPr>
          <a:xfrm>
            <a:off x="1359159" y="150556"/>
            <a:ext cx="9808029" cy="1547940"/>
            <a:chOff x="1359159" y="150556"/>
            <a:chExt cx="9808029" cy="1547940"/>
          </a:xfrm>
        </p:grpSpPr>
        <p:sp>
          <p:nvSpPr>
            <p:cNvPr id="4" name="Prostokąt: zaokrąglone rogi 3">
              <a:extLst>
                <a:ext uri="{FF2B5EF4-FFF2-40B4-BE49-F238E27FC236}">
                  <a16:creationId xmlns:a16="http://schemas.microsoft.com/office/drawing/2014/main" id="{FA94314C-4A79-EBE5-C4A2-6093EFB3D012}"/>
                </a:ext>
              </a:extLst>
            </p:cNvPr>
            <p:cNvSpPr/>
            <p:nvPr/>
          </p:nvSpPr>
          <p:spPr>
            <a:xfrm>
              <a:off x="1693506" y="476185"/>
              <a:ext cx="9473682" cy="1222311"/>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6600" b="0" i="0" u="none" strike="noStrike" kern="1200" cap="none" spc="0" normalizeH="0" baseline="0" noProof="0">
                  <a:ln>
                    <a:noFill/>
                  </a:ln>
                  <a:solidFill>
                    <a:srgbClr val="92D050"/>
                  </a:solidFill>
                  <a:effectLst/>
                  <a:uLnTx/>
                  <a:uFillTx/>
                  <a:latin typeface="Calibri" panose="020F0502020204030204"/>
                  <a:ea typeface="+mn-ea"/>
                  <a:cs typeface="+mn-cs"/>
                </a:rPr>
                <a:t> </a:t>
              </a:r>
            </a:p>
          </p:txBody>
        </p:sp>
        <p:sp>
          <p:nvSpPr>
            <p:cNvPr id="5" name="Prostokąt: zaokrąglone rogi 4">
              <a:extLst>
                <a:ext uri="{FF2B5EF4-FFF2-40B4-BE49-F238E27FC236}">
                  <a16:creationId xmlns:a16="http://schemas.microsoft.com/office/drawing/2014/main" id="{DCDE0BCB-10F2-5972-7CEB-12C73E961B6C}"/>
                </a:ext>
              </a:extLst>
            </p:cNvPr>
            <p:cNvSpPr/>
            <p:nvPr/>
          </p:nvSpPr>
          <p:spPr>
            <a:xfrm>
              <a:off x="1359159" y="150556"/>
              <a:ext cx="9473682" cy="122231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pl-PL" sz="6600" b="1" i="1">
                  <a:solidFill>
                    <a:srgbClr val="92D050"/>
                  </a:solidFill>
                  <a:latin typeface="Arial Narrow"/>
                </a:rPr>
                <a:t> RESEARCH </a:t>
              </a:r>
              <a:endParaRPr kumimoji="0" lang="pl-PL" sz="6600" b="1" i="1" u="none" strike="noStrike" kern="1200" cap="none" spc="0" normalizeH="0" baseline="0" noProof="0">
                <a:ln>
                  <a:noFill/>
                </a:ln>
                <a:solidFill>
                  <a:srgbClr val="92D050"/>
                </a:solidFill>
                <a:effectLst/>
                <a:uLnTx/>
                <a:uFillTx/>
                <a:latin typeface="Arial Narrow" panose="020B0606020202030204" pitchFamily="34" charset="0"/>
                <a:ea typeface="+mn-ea"/>
                <a:cs typeface="+mn-cs"/>
              </a:endParaRPr>
            </a:p>
          </p:txBody>
        </p:sp>
      </p:grpSp>
      <p:grpSp>
        <p:nvGrpSpPr>
          <p:cNvPr id="12" name="Grupa 11">
            <a:extLst>
              <a:ext uri="{FF2B5EF4-FFF2-40B4-BE49-F238E27FC236}">
                <a16:creationId xmlns:a16="http://schemas.microsoft.com/office/drawing/2014/main" id="{71FA2C8B-C872-12A5-F765-ACA24F463A75}"/>
              </a:ext>
            </a:extLst>
          </p:cNvPr>
          <p:cNvGrpSpPr/>
          <p:nvPr/>
        </p:nvGrpSpPr>
        <p:grpSpPr>
          <a:xfrm>
            <a:off x="2345120" y="2212098"/>
            <a:ext cx="7436067" cy="1103586"/>
            <a:chOff x="1707930" y="2783598"/>
            <a:chExt cx="7436067" cy="1103586"/>
          </a:xfrm>
        </p:grpSpPr>
        <p:sp>
          <p:nvSpPr>
            <p:cNvPr id="8" name="Prostokąt: zaokrąglone rogi 7">
              <a:extLst>
                <a:ext uri="{FF2B5EF4-FFF2-40B4-BE49-F238E27FC236}">
                  <a16:creationId xmlns:a16="http://schemas.microsoft.com/office/drawing/2014/main" id="{E9113B72-E39A-3987-0B56-15BED5F5417F}"/>
                </a:ext>
              </a:extLst>
            </p:cNvPr>
            <p:cNvSpPr/>
            <p:nvPr/>
          </p:nvSpPr>
          <p:spPr>
            <a:xfrm>
              <a:off x="1852447" y="2928116"/>
              <a:ext cx="853965" cy="959068"/>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Prostokąt: zaokrąglone rogi 8">
              <a:extLst>
                <a:ext uri="{FF2B5EF4-FFF2-40B4-BE49-F238E27FC236}">
                  <a16:creationId xmlns:a16="http://schemas.microsoft.com/office/drawing/2014/main" id="{D9741E0B-F7A7-69B9-6B83-6D7AC70E20BC}"/>
                </a:ext>
              </a:extLst>
            </p:cNvPr>
            <p:cNvSpPr/>
            <p:nvPr/>
          </p:nvSpPr>
          <p:spPr>
            <a:xfrm>
              <a:off x="1707930" y="2783599"/>
              <a:ext cx="853965" cy="95906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6600" b="1">
                  <a:solidFill>
                    <a:srgbClr val="92D050"/>
                  </a:solidFill>
                </a:rPr>
                <a:t>1</a:t>
              </a:r>
            </a:p>
          </p:txBody>
        </p:sp>
        <p:sp>
          <p:nvSpPr>
            <p:cNvPr id="10" name="Prostokąt: zaokrąglone rogi 9">
              <a:extLst>
                <a:ext uri="{FF2B5EF4-FFF2-40B4-BE49-F238E27FC236}">
                  <a16:creationId xmlns:a16="http://schemas.microsoft.com/office/drawing/2014/main" id="{C3B61A6D-5450-B1DC-7F2B-683D2D866570}"/>
                </a:ext>
              </a:extLst>
            </p:cNvPr>
            <p:cNvSpPr/>
            <p:nvPr/>
          </p:nvSpPr>
          <p:spPr>
            <a:xfrm>
              <a:off x="3074273" y="2928115"/>
              <a:ext cx="6069724" cy="959068"/>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Prostokąt: zaokrąglone rogi 10">
              <a:extLst>
                <a:ext uri="{FF2B5EF4-FFF2-40B4-BE49-F238E27FC236}">
                  <a16:creationId xmlns:a16="http://schemas.microsoft.com/office/drawing/2014/main" id="{16C5521F-9A16-450B-FAF0-7C83FCE4AACB}"/>
                </a:ext>
              </a:extLst>
            </p:cNvPr>
            <p:cNvSpPr/>
            <p:nvPr/>
          </p:nvSpPr>
          <p:spPr>
            <a:xfrm>
              <a:off x="2923188" y="2783598"/>
              <a:ext cx="6036879" cy="95906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5400" b="1" err="1">
                  <a:solidFill>
                    <a:srgbClr val="92D050"/>
                  </a:solidFill>
                </a:rPr>
                <a:t>Survey</a:t>
              </a:r>
              <a:endParaRPr lang="pl-PL" sz="5400" b="1">
                <a:solidFill>
                  <a:srgbClr val="92D050"/>
                </a:solidFill>
                <a:cs typeface="Calibri"/>
              </a:endParaRPr>
            </a:p>
          </p:txBody>
        </p:sp>
      </p:grpSp>
      <p:grpSp>
        <p:nvGrpSpPr>
          <p:cNvPr id="18" name="Grupa 17">
            <a:extLst>
              <a:ext uri="{FF2B5EF4-FFF2-40B4-BE49-F238E27FC236}">
                <a16:creationId xmlns:a16="http://schemas.microsoft.com/office/drawing/2014/main" id="{A9117CEA-F588-4A59-9ECE-81B5070EC640}"/>
              </a:ext>
            </a:extLst>
          </p:cNvPr>
          <p:cNvGrpSpPr/>
          <p:nvPr/>
        </p:nvGrpSpPr>
        <p:grpSpPr>
          <a:xfrm>
            <a:off x="2345120" y="3539029"/>
            <a:ext cx="7436067" cy="1103586"/>
            <a:chOff x="1707930" y="2783598"/>
            <a:chExt cx="7436067" cy="1103586"/>
          </a:xfrm>
        </p:grpSpPr>
        <p:sp>
          <p:nvSpPr>
            <p:cNvPr id="14" name="Prostokąt: zaokrąglone rogi 13">
              <a:extLst>
                <a:ext uri="{FF2B5EF4-FFF2-40B4-BE49-F238E27FC236}">
                  <a16:creationId xmlns:a16="http://schemas.microsoft.com/office/drawing/2014/main" id="{21667BFE-2C42-7819-F51E-B078EAC8E3BC}"/>
                </a:ext>
              </a:extLst>
            </p:cNvPr>
            <p:cNvSpPr/>
            <p:nvPr/>
          </p:nvSpPr>
          <p:spPr>
            <a:xfrm>
              <a:off x="1852447" y="2928116"/>
              <a:ext cx="853965" cy="959068"/>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Prostokąt: zaokrąglone rogi 14">
              <a:extLst>
                <a:ext uri="{FF2B5EF4-FFF2-40B4-BE49-F238E27FC236}">
                  <a16:creationId xmlns:a16="http://schemas.microsoft.com/office/drawing/2014/main" id="{1185A0D9-81B2-1CB1-8061-456395F0F241}"/>
                </a:ext>
              </a:extLst>
            </p:cNvPr>
            <p:cNvSpPr/>
            <p:nvPr/>
          </p:nvSpPr>
          <p:spPr>
            <a:xfrm>
              <a:off x="1707930" y="2783599"/>
              <a:ext cx="853965" cy="95906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6600" b="1">
                  <a:solidFill>
                    <a:srgbClr val="92D050"/>
                  </a:solidFill>
                </a:rPr>
                <a:t>2</a:t>
              </a:r>
            </a:p>
          </p:txBody>
        </p:sp>
        <p:sp>
          <p:nvSpPr>
            <p:cNvPr id="16" name="Prostokąt: zaokrąglone rogi 15">
              <a:extLst>
                <a:ext uri="{FF2B5EF4-FFF2-40B4-BE49-F238E27FC236}">
                  <a16:creationId xmlns:a16="http://schemas.microsoft.com/office/drawing/2014/main" id="{3CABC4BE-3864-00FA-95AD-098E54E449E7}"/>
                </a:ext>
              </a:extLst>
            </p:cNvPr>
            <p:cNvSpPr/>
            <p:nvPr/>
          </p:nvSpPr>
          <p:spPr>
            <a:xfrm>
              <a:off x="3074273" y="2928115"/>
              <a:ext cx="6069724" cy="959068"/>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Prostokąt: zaokrąglone rogi 16">
              <a:extLst>
                <a:ext uri="{FF2B5EF4-FFF2-40B4-BE49-F238E27FC236}">
                  <a16:creationId xmlns:a16="http://schemas.microsoft.com/office/drawing/2014/main" id="{00A3EE59-D653-1242-45C9-6F9FD78F1EC8}"/>
                </a:ext>
              </a:extLst>
            </p:cNvPr>
            <p:cNvSpPr/>
            <p:nvPr/>
          </p:nvSpPr>
          <p:spPr>
            <a:xfrm>
              <a:off x="2923188" y="2783598"/>
              <a:ext cx="6036879" cy="95906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5400" b="1" err="1">
                  <a:solidFill>
                    <a:srgbClr val="92D050"/>
                  </a:solidFill>
                </a:rPr>
                <a:t>Interwievs</a:t>
              </a:r>
              <a:endParaRPr lang="pl-PL" sz="5400" b="1">
                <a:solidFill>
                  <a:srgbClr val="92D050"/>
                </a:solidFill>
                <a:cs typeface="Calibri"/>
              </a:endParaRPr>
            </a:p>
          </p:txBody>
        </p:sp>
      </p:grpSp>
      <p:grpSp>
        <p:nvGrpSpPr>
          <p:cNvPr id="24" name="Grupa 23">
            <a:extLst>
              <a:ext uri="{FF2B5EF4-FFF2-40B4-BE49-F238E27FC236}">
                <a16:creationId xmlns:a16="http://schemas.microsoft.com/office/drawing/2014/main" id="{7536B517-F9C6-03C4-1D02-444238358277}"/>
              </a:ext>
            </a:extLst>
          </p:cNvPr>
          <p:cNvGrpSpPr/>
          <p:nvPr/>
        </p:nvGrpSpPr>
        <p:grpSpPr>
          <a:xfrm>
            <a:off x="2371395" y="4865960"/>
            <a:ext cx="7436067" cy="1103586"/>
            <a:chOff x="1707930" y="2783598"/>
            <a:chExt cx="7436067" cy="1103586"/>
          </a:xfrm>
        </p:grpSpPr>
        <p:sp>
          <p:nvSpPr>
            <p:cNvPr id="20" name="Prostokąt: zaokrąglone rogi 19">
              <a:extLst>
                <a:ext uri="{FF2B5EF4-FFF2-40B4-BE49-F238E27FC236}">
                  <a16:creationId xmlns:a16="http://schemas.microsoft.com/office/drawing/2014/main" id="{03E4A8F9-7AC4-5C76-6A7B-F46F2BBFECC8}"/>
                </a:ext>
              </a:extLst>
            </p:cNvPr>
            <p:cNvSpPr/>
            <p:nvPr/>
          </p:nvSpPr>
          <p:spPr>
            <a:xfrm>
              <a:off x="1852447" y="2928116"/>
              <a:ext cx="853965" cy="959068"/>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Prostokąt: zaokrąglone rogi 20">
              <a:extLst>
                <a:ext uri="{FF2B5EF4-FFF2-40B4-BE49-F238E27FC236}">
                  <a16:creationId xmlns:a16="http://schemas.microsoft.com/office/drawing/2014/main" id="{43CC1DD9-DAA2-C272-B668-8844CDE7346D}"/>
                </a:ext>
              </a:extLst>
            </p:cNvPr>
            <p:cNvSpPr/>
            <p:nvPr/>
          </p:nvSpPr>
          <p:spPr>
            <a:xfrm>
              <a:off x="1707930" y="2783599"/>
              <a:ext cx="853965" cy="95906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6600" b="1">
                  <a:solidFill>
                    <a:srgbClr val="92D050"/>
                  </a:solidFill>
                </a:rPr>
                <a:t>3</a:t>
              </a:r>
            </a:p>
          </p:txBody>
        </p:sp>
        <p:sp>
          <p:nvSpPr>
            <p:cNvPr id="22" name="Prostokąt: zaokrąglone rogi 21">
              <a:extLst>
                <a:ext uri="{FF2B5EF4-FFF2-40B4-BE49-F238E27FC236}">
                  <a16:creationId xmlns:a16="http://schemas.microsoft.com/office/drawing/2014/main" id="{22BAB3BA-EFA7-D2F8-4130-266E486EBE3C}"/>
                </a:ext>
              </a:extLst>
            </p:cNvPr>
            <p:cNvSpPr/>
            <p:nvPr/>
          </p:nvSpPr>
          <p:spPr>
            <a:xfrm>
              <a:off x="3074273" y="2928115"/>
              <a:ext cx="6069724" cy="959068"/>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Prostokąt: zaokrąglone rogi 22">
              <a:extLst>
                <a:ext uri="{FF2B5EF4-FFF2-40B4-BE49-F238E27FC236}">
                  <a16:creationId xmlns:a16="http://schemas.microsoft.com/office/drawing/2014/main" id="{3A9AA6B8-A025-5AB0-3E05-6357713D9652}"/>
                </a:ext>
              </a:extLst>
            </p:cNvPr>
            <p:cNvSpPr/>
            <p:nvPr/>
          </p:nvSpPr>
          <p:spPr>
            <a:xfrm>
              <a:off x="2923188" y="2783598"/>
              <a:ext cx="6036879" cy="95906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5400" b="1" err="1">
                  <a:solidFill>
                    <a:srgbClr val="92D050"/>
                  </a:solidFill>
                </a:rPr>
                <a:t>Prototype</a:t>
              </a:r>
              <a:endParaRPr lang="pl-PL" sz="5400" b="1">
                <a:solidFill>
                  <a:srgbClr val="92D050"/>
                </a:solidFill>
                <a:cs typeface="Calibri"/>
              </a:endParaRPr>
            </a:p>
          </p:txBody>
        </p:sp>
      </p:grpSp>
    </p:spTree>
    <p:extLst>
      <p:ext uri="{BB962C8B-B14F-4D97-AF65-F5344CB8AC3E}">
        <p14:creationId xmlns:p14="http://schemas.microsoft.com/office/powerpoint/2010/main" val="2326071729"/>
      </p:ext>
    </p:extLst>
  </p:cSld>
  <p:clrMapOvr>
    <a:masterClrMapping/>
  </p:clrMapOvr>
  <p:transition spd="slow">
    <p:push dir="u"/>
  </p:transition>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61F42065-D3C4-858B-CB21-4888EC8FB785}"/>
              </a:ext>
            </a:extLst>
          </p:cNvPr>
          <p:cNvSpPr>
            <a:spLocks noGrp="1"/>
          </p:cNvSpPr>
          <p:nvPr>
            <p:ph type="sldNum" sz="quarter" idx="12"/>
          </p:nvPr>
        </p:nvSpPr>
        <p:spPr/>
        <p:txBody>
          <a:bodyPr/>
          <a:lstStyle/>
          <a:p>
            <a:fld id="{48F63A3B-78C7-47BE-AE5E-E10140E04643}" type="slidenum">
              <a:rPr lang="en-US" sz="1400" b="1" dirty="0"/>
              <a:t>5</a:t>
            </a:fld>
            <a:endParaRPr lang="en-US" sz="1400" b="1">
              <a:ea typeface="Calibri"/>
              <a:cs typeface="Calibri"/>
            </a:endParaRPr>
          </a:p>
        </p:txBody>
      </p:sp>
      <p:grpSp>
        <p:nvGrpSpPr>
          <p:cNvPr id="8" name="Grupa 7">
            <a:extLst>
              <a:ext uri="{FF2B5EF4-FFF2-40B4-BE49-F238E27FC236}">
                <a16:creationId xmlns:a16="http://schemas.microsoft.com/office/drawing/2014/main" id="{B7B04ABB-951A-C33C-68F1-D7A5B183A051}"/>
              </a:ext>
            </a:extLst>
          </p:cNvPr>
          <p:cNvGrpSpPr/>
          <p:nvPr/>
        </p:nvGrpSpPr>
        <p:grpSpPr>
          <a:xfrm>
            <a:off x="2377136" y="212469"/>
            <a:ext cx="7436067" cy="1103586"/>
            <a:chOff x="1707930" y="2783598"/>
            <a:chExt cx="7436067" cy="1103586"/>
          </a:xfrm>
        </p:grpSpPr>
        <p:sp>
          <p:nvSpPr>
            <p:cNvPr id="4" name="Prostokąt: zaokrąglone rogi 3">
              <a:extLst>
                <a:ext uri="{FF2B5EF4-FFF2-40B4-BE49-F238E27FC236}">
                  <a16:creationId xmlns:a16="http://schemas.microsoft.com/office/drawing/2014/main" id="{24095D56-A69B-EACA-AABE-E7DF84FE0649}"/>
                </a:ext>
              </a:extLst>
            </p:cNvPr>
            <p:cNvSpPr/>
            <p:nvPr/>
          </p:nvSpPr>
          <p:spPr>
            <a:xfrm>
              <a:off x="1852447" y="2928116"/>
              <a:ext cx="853965" cy="959068"/>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Prostokąt: zaokrąglone rogi 4">
              <a:extLst>
                <a:ext uri="{FF2B5EF4-FFF2-40B4-BE49-F238E27FC236}">
                  <a16:creationId xmlns:a16="http://schemas.microsoft.com/office/drawing/2014/main" id="{B38A0D0C-34F0-1A59-D592-DE0543568F45}"/>
                </a:ext>
              </a:extLst>
            </p:cNvPr>
            <p:cNvSpPr/>
            <p:nvPr/>
          </p:nvSpPr>
          <p:spPr>
            <a:xfrm>
              <a:off x="1707930" y="2783599"/>
              <a:ext cx="853965" cy="95906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6600" b="1">
                  <a:solidFill>
                    <a:srgbClr val="92D050"/>
                  </a:solidFill>
                </a:rPr>
                <a:t>1</a:t>
              </a:r>
            </a:p>
          </p:txBody>
        </p:sp>
        <p:sp>
          <p:nvSpPr>
            <p:cNvPr id="6" name="Prostokąt: zaokrąglone rogi 5">
              <a:extLst>
                <a:ext uri="{FF2B5EF4-FFF2-40B4-BE49-F238E27FC236}">
                  <a16:creationId xmlns:a16="http://schemas.microsoft.com/office/drawing/2014/main" id="{2C337700-D798-4A3F-57EA-5B2F9D6E6E70}"/>
                </a:ext>
              </a:extLst>
            </p:cNvPr>
            <p:cNvSpPr/>
            <p:nvPr/>
          </p:nvSpPr>
          <p:spPr>
            <a:xfrm>
              <a:off x="3074273" y="2928115"/>
              <a:ext cx="6069724" cy="959068"/>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Prostokąt: zaokrąglone rogi 6">
              <a:extLst>
                <a:ext uri="{FF2B5EF4-FFF2-40B4-BE49-F238E27FC236}">
                  <a16:creationId xmlns:a16="http://schemas.microsoft.com/office/drawing/2014/main" id="{8F466204-D0CE-FCA8-EBD5-54E14D1FCA98}"/>
                </a:ext>
              </a:extLst>
            </p:cNvPr>
            <p:cNvSpPr/>
            <p:nvPr/>
          </p:nvSpPr>
          <p:spPr>
            <a:xfrm>
              <a:off x="2923188" y="2783598"/>
              <a:ext cx="6036879" cy="95906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5400" b="1" err="1">
                  <a:solidFill>
                    <a:srgbClr val="92D050"/>
                  </a:solidFill>
                </a:rPr>
                <a:t>Survey</a:t>
              </a:r>
              <a:endParaRPr lang="pl-PL" sz="5400" b="1">
                <a:solidFill>
                  <a:srgbClr val="92D050"/>
                </a:solidFill>
                <a:cs typeface="Calibri"/>
              </a:endParaRPr>
            </a:p>
          </p:txBody>
        </p:sp>
      </p:grpSp>
      <p:pic>
        <p:nvPicPr>
          <p:cNvPr id="9" name="Obraz 8" descr="Obraz zawierający tekst, zrzut ekranu, numer, Czcionka&#10;&#10;Opis wygenerowany automatycznie">
            <a:extLst>
              <a:ext uri="{FF2B5EF4-FFF2-40B4-BE49-F238E27FC236}">
                <a16:creationId xmlns:a16="http://schemas.microsoft.com/office/drawing/2014/main" id="{D3C552E9-6693-A823-BEF9-A32408493004}"/>
              </a:ext>
            </a:extLst>
          </p:cNvPr>
          <p:cNvPicPr>
            <a:picLocks noChangeAspect="1"/>
          </p:cNvPicPr>
          <p:nvPr/>
        </p:nvPicPr>
        <p:blipFill>
          <a:blip r:embed="rId3"/>
          <a:stretch>
            <a:fillRect/>
          </a:stretch>
        </p:blipFill>
        <p:spPr>
          <a:xfrm>
            <a:off x="2050183" y="2086920"/>
            <a:ext cx="1872069" cy="4379783"/>
          </a:xfrm>
          <a:prstGeom prst="rect">
            <a:avLst/>
          </a:prstGeom>
        </p:spPr>
      </p:pic>
      <p:pic>
        <p:nvPicPr>
          <p:cNvPr id="10" name="Obraz 9" descr="Obraz zawierający tekst, zrzut ekranu, Czcionka&#10;&#10;Opis wygenerowany automatycznie">
            <a:extLst>
              <a:ext uri="{FF2B5EF4-FFF2-40B4-BE49-F238E27FC236}">
                <a16:creationId xmlns:a16="http://schemas.microsoft.com/office/drawing/2014/main" id="{BB202830-02B5-1670-8978-3906994C8E48}"/>
              </a:ext>
            </a:extLst>
          </p:cNvPr>
          <p:cNvPicPr>
            <a:picLocks noChangeAspect="1"/>
          </p:cNvPicPr>
          <p:nvPr/>
        </p:nvPicPr>
        <p:blipFill>
          <a:blip r:embed="rId4"/>
          <a:stretch>
            <a:fillRect/>
          </a:stretch>
        </p:blipFill>
        <p:spPr>
          <a:xfrm>
            <a:off x="4518416" y="4040636"/>
            <a:ext cx="5159120" cy="1880717"/>
          </a:xfrm>
          <a:prstGeom prst="rect">
            <a:avLst/>
          </a:prstGeom>
        </p:spPr>
      </p:pic>
      <p:sp>
        <p:nvSpPr>
          <p:cNvPr id="14" name="Prostokąt: zaokrąglone rogi 13">
            <a:extLst>
              <a:ext uri="{FF2B5EF4-FFF2-40B4-BE49-F238E27FC236}">
                <a16:creationId xmlns:a16="http://schemas.microsoft.com/office/drawing/2014/main" id="{32DC594D-185E-103D-9FD7-481EF9491E67}"/>
              </a:ext>
            </a:extLst>
          </p:cNvPr>
          <p:cNvSpPr/>
          <p:nvPr/>
        </p:nvSpPr>
        <p:spPr>
          <a:xfrm>
            <a:off x="5118210" y="2523468"/>
            <a:ext cx="3955828" cy="1104899"/>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4400" b="1">
                <a:solidFill>
                  <a:srgbClr val="92D050"/>
                </a:solidFill>
                <a:cs typeface="Calibri"/>
              </a:rPr>
              <a:t>19 </a:t>
            </a:r>
            <a:r>
              <a:rPr lang="pl-PL" sz="4400" b="1" err="1">
                <a:solidFill>
                  <a:srgbClr val="92D050"/>
                </a:solidFill>
                <a:cs typeface="Calibri"/>
              </a:rPr>
              <a:t>responses</a:t>
            </a:r>
          </a:p>
        </p:txBody>
      </p:sp>
    </p:spTree>
    <p:extLst>
      <p:ext uri="{BB962C8B-B14F-4D97-AF65-F5344CB8AC3E}">
        <p14:creationId xmlns:p14="http://schemas.microsoft.com/office/powerpoint/2010/main" val="498280050"/>
      </p:ext>
    </p:extLst>
  </p:cSld>
  <p:clrMapOvr>
    <a:masterClrMapping/>
  </p:clrMapOvr>
  <p:transition spd="slow">
    <p:push dir="u"/>
  </p:transition>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7C298-9D68-1FA8-A680-F4D3EE84A3DE}"/>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2522D63B-1AA3-8E68-2E15-4B85143593E4}"/>
              </a:ext>
            </a:extLst>
          </p:cNvPr>
          <p:cNvSpPr>
            <a:spLocks noGrp="1"/>
          </p:cNvSpPr>
          <p:nvPr>
            <p:ph type="sldNum" sz="quarter" idx="12"/>
          </p:nvPr>
        </p:nvSpPr>
        <p:spPr>
          <a:xfrm>
            <a:off x="8810625" y="6346825"/>
            <a:ext cx="2743200" cy="365125"/>
          </a:xfrm>
        </p:spPr>
        <p:txBody>
          <a:bodyPr/>
          <a:lstStyle/>
          <a:p>
            <a:fld id="{48F63A3B-78C7-47BE-AE5E-E10140E04643}" type="slidenum">
              <a:rPr lang="en-US" sz="1400" b="1" dirty="0"/>
              <a:t>6</a:t>
            </a:fld>
            <a:endParaRPr lang="en-US" sz="1400" b="1">
              <a:ea typeface="Calibri"/>
              <a:cs typeface="Calibri"/>
            </a:endParaRPr>
          </a:p>
        </p:txBody>
      </p:sp>
      <p:grpSp>
        <p:nvGrpSpPr>
          <p:cNvPr id="8" name="Grupa 7">
            <a:extLst>
              <a:ext uri="{FF2B5EF4-FFF2-40B4-BE49-F238E27FC236}">
                <a16:creationId xmlns:a16="http://schemas.microsoft.com/office/drawing/2014/main" id="{518D5E5F-BC63-D78F-1038-D391F961D317}"/>
              </a:ext>
            </a:extLst>
          </p:cNvPr>
          <p:cNvGrpSpPr/>
          <p:nvPr/>
        </p:nvGrpSpPr>
        <p:grpSpPr>
          <a:xfrm>
            <a:off x="2377136" y="212469"/>
            <a:ext cx="7436067" cy="1103586"/>
            <a:chOff x="1707930" y="2783598"/>
            <a:chExt cx="7436067" cy="1103586"/>
          </a:xfrm>
        </p:grpSpPr>
        <p:sp>
          <p:nvSpPr>
            <p:cNvPr id="4" name="Prostokąt: zaokrąglone rogi 3">
              <a:extLst>
                <a:ext uri="{FF2B5EF4-FFF2-40B4-BE49-F238E27FC236}">
                  <a16:creationId xmlns:a16="http://schemas.microsoft.com/office/drawing/2014/main" id="{5D9ECB75-A0EF-6812-6CA1-682781DE0797}"/>
                </a:ext>
              </a:extLst>
            </p:cNvPr>
            <p:cNvSpPr/>
            <p:nvPr/>
          </p:nvSpPr>
          <p:spPr>
            <a:xfrm>
              <a:off x="1852447" y="2928116"/>
              <a:ext cx="853965" cy="959068"/>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Prostokąt: zaokrąglone rogi 4">
              <a:extLst>
                <a:ext uri="{FF2B5EF4-FFF2-40B4-BE49-F238E27FC236}">
                  <a16:creationId xmlns:a16="http://schemas.microsoft.com/office/drawing/2014/main" id="{5747FD6B-63EF-D703-70E4-5AB4FBF71291}"/>
                </a:ext>
              </a:extLst>
            </p:cNvPr>
            <p:cNvSpPr/>
            <p:nvPr/>
          </p:nvSpPr>
          <p:spPr>
            <a:xfrm>
              <a:off x="1707930" y="2783599"/>
              <a:ext cx="853965" cy="95906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6600" b="1">
                  <a:solidFill>
                    <a:srgbClr val="92D050"/>
                  </a:solidFill>
                </a:rPr>
                <a:t>2</a:t>
              </a:r>
            </a:p>
          </p:txBody>
        </p:sp>
        <p:sp>
          <p:nvSpPr>
            <p:cNvPr id="6" name="Prostokąt: zaokrąglone rogi 5">
              <a:extLst>
                <a:ext uri="{FF2B5EF4-FFF2-40B4-BE49-F238E27FC236}">
                  <a16:creationId xmlns:a16="http://schemas.microsoft.com/office/drawing/2014/main" id="{140B445A-5F28-85ED-A818-950D9CDB1EC1}"/>
                </a:ext>
              </a:extLst>
            </p:cNvPr>
            <p:cNvSpPr/>
            <p:nvPr/>
          </p:nvSpPr>
          <p:spPr>
            <a:xfrm>
              <a:off x="3074273" y="2928115"/>
              <a:ext cx="6069724" cy="959068"/>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Prostokąt: zaokrąglone rogi 6">
              <a:extLst>
                <a:ext uri="{FF2B5EF4-FFF2-40B4-BE49-F238E27FC236}">
                  <a16:creationId xmlns:a16="http://schemas.microsoft.com/office/drawing/2014/main" id="{E0332BDD-FA90-579B-DFAD-115B9F7C4315}"/>
                </a:ext>
              </a:extLst>
            </p:cNvPr>
            <p:cNvSpPr/>
            <p:nvPr/>
          </p:nvSpPr>
          <p:spPr>
            <a:xfrm>
              <a:off x="2923188" y="2783598"/>
              <a:ext cx="6036879" cy="959068"/>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l-PL" sz="5400" b="1" err="1">
                  <a:solidFill>
                    <a:srgbClr val="92D050"/>
                  </a:solidFill>
                </a:rPr>
                <a:t>Interwievs</a:t>
              </a:r>
              <a:endParaRPr lang="pl-PL" sz="5400" b="1" err="1">
                <a:solidFill>
                  <a:srgbClr val="92D050"/>
                </a:solidFill>
                <a:cs typeface="Calibri"/>
              </a:endParaRPr>
            </a:p>
          </p:txBody>
        </p:sp>
      </p:grpSp>
      <p:sp>
        <p:nvSpPr>
          <p:cNvPr id="14" name="Prostokąt: zaokrąglone rogi 13">
            <a:extLst>
              <a:ext uri="{FF2B5EF4-FFF2-40B4-BE49-F238E27FC236}">
                <a16:creationId xmlns:a16="http://schemas.microsoft.com/office/drawing/2014/main" id="{1DDE29D3-481E-CC8D-0491-063380990D58}"/>
              </a:ext>
            </a:extLst>
          </p:cNvPr>
          <p:cNvSpPr/>
          <p:nvPr/>
        </p:nvSpPr>
        <p:spPr>
          <a:xfrm>
            <a:off x="6635345" y="2173360"/>
            <a:ext cx="3955828" cy="1104899"/>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4400" b="1">
                <a:solidFill>
                  <a:srgbClr val="92D050"/>
                </a:solidFill>
                <a:cs typeface="Calibri"/>
              </a:rPr>
              <a:t>21 </a:t>
            </a:r>
            <a:r>
              <a:rPr lang="pl-PL" sz="4400" b="1" err="1">
                <a:solidFill>
                  <a:srgbClr val="92D050"/>
                </a:solidFill>
                <a:cs typeface="Calibri"/>
              </a:rPr>
              <a:t>responses</a:t>
            </a:r>
          </a:p>
        </p:txBody>
      </p:sp>
      <p:pic>
        <p:nvPicPr>
          <p:cNvPr id="9" name="Obraz 8" descr="Obraz zawierający tekst, zrzut ekranu, Czcionka, diagram&#10;&#10;Opis wygenerowany automatycznie">
            <a:extLst>
              <a:ext uri="{FF2B5EF4-FFF2-40B4-BE49-F238E27FC236}">
                <a16:creationId xmlns:a16="http://schemas.microsoft.com/office/drawing/2014/main" id="{1537CE7D-6031-D0CD-A3C2-068FFB7D09D0}"/>
              </a:ext>
            </a:extLst>
          </p:cNvPr>
          <p:cNvPicPr>
            <a:picLocks noChangeAspect="1"/>
          </p:cNvPicPr>
          <p:nvPr/>
        </p:nvPicPr>
        <p:blipFill>
          <a:blip r:embed="rId3"/>
          <a:stretch>
            <a:fillRect/>
          </a:stretch>
        </p:blipFill>
        <p:spPr>
          <a:xfrm>
            <a:off x="561889" y="1495596"/>
            <a:ext cx="2370439" cy="2459510"/>
          </a:xfrm>
          <a:prstGeom prst="rect">
            <a:avLst/>
          </a:prstGeom>
        </p:spPr>
      </p:pic>
      <p:pic>
        <p:nvPicPr>
          <p:cNvPr id="10" name="Obraz 9" descr="Obraz zawierający tekst, zrzut ekranu, logo, Czcionka&#10;&#10;Opis wygenerowany automatycznie">
            <a:extLst>
              <a:ext uri="{FF2B5EF4-FFF2-40B4-BE49-F238E27FC236}">
                <a16:creationId xmlns:a16="http://schemas.microsoft.com/office/drawing/2014/main" id="{92F0FA86-6825-F0F7-323F-BA780CCE9A65}"/>
              </a:ext>
            </a:extLst>
          </p:cNvPr>
          <p:cNvPicPr>
            <a:picLocks noChangeAspect="1"/>
          </p:cNvPicPr>
          <p:nvPr/>
        </p:nvPicPr>
        <p:blipFill>
          <a:blip r:embed="rId4"/>
          <a:stretch>
            <a:fillRect/>
          </a:stretch>
        </p:blipFill>
        <p:spPr>
          <a:xfrm>
            <a:off x="3519530" y="1494608"/>
            <a:ext cx="2441318" cy="2461484"/>
          </a:xfrm>
          <a:prstGeom prst="rect">
            <a:avLst/>
          </a:prstGeom>
        </p:spPr>
      </p:pic>
      <p:pic>
        <p:nvPicPr>
          <p:cNvPr id="16" name="Obraz 15" descr="Obraz zawierający tekst, zrzut ekranu, krąg, diagram&#10;&#10;Opis wygenerowany automatycznie">
            <a:extLst>
              <a:ext uri="{FF2B5EF4-FFF2-40B4-BE49-F238E27FC236}">
                <a16:creationId xmlns:a16="http://schemas.microsoft.com/office/drawing/2014/main" id="{DE5B835C-322C-C615-50C8-FF816EA3C757}"/>
              </a:ext>
            </a:extLst>
          </p:cNvPr>
          <p:cNvPicPr>
            <a:picLocks noChangeAspect="1"/>
          </p:cNvPicPr>
          <p:nvPr/>
        </p:nvPicPr>
        <p:blipFill>
          <a:blip r:embed="rId5"/>
          <a:stretch>
            <a:fillRect/>
          </a:stretch>
        </p:blipFill>
        <p:spPr>
          <a:xfrm>
            <a:off x="4638160" y="4262953"/>
            <a:ext cx="2915680" cy="2457880"/>
          </a:xfrm>
          <a:prstGeom prst="rect">
            <a:avLst/>
          </a:prstGeom>
        </p:spPr>
      </p:pic>
      <p:pic>
        <p:nvPicPr>
          <p:cNvPr id="17" name="Obraz 16" descr="Obraz zawierający tekst, zrzut ekranu, diagram, krąg&#10;&#10;Opis wygenerowany automatycznie">
            <a:extLst>
              <a:ext uri="{FF2B5EF4-FFF2-40B4-BE49-F238E27FC236}">
                <a16:creationId xmlns:a16="http://schemas.microsoft.com/office/drawing/2014/main" id="{98C197D7-1EA7-85F0-134A-6BA8973B3AFB}"/>
              </a:ext>
            </a:extLst>
          </p:cNvPr>
          <p:cNvPicPr>
            <a:picLocks noChangeAspect="1"/>
          </p:cNvPicPr>
          <p:nvPr/>
        </p:nvPicPr>
        <p:blipFill>
          <a:blip r:embed="rId6"/>
          <a:stretch>
            <a:fillRect/>
          </a:stretch>
        </p:blipFill>
        <p:spPr>
          <a:xfrm>
            <a:off x="837392" y="4263081"/>
            <a:ext cx="3075703" cy="2457622"/>
          </a:xfrm>
          <a:prstGeom prst="rect">
            <a:avLst/>
          </a:prstGeom>
        </p:spPr>
      </p:pic>
      <p:pic>
        <p:nvPicPr>
          <p:cNvPr id="18" name="Obraz 17" descr="Obraz zawierający tekst, zrzut ekranu, pomarańcza/pomarańczowy, diagram&#10;&#10;Opis wygenerowany automatycznie">
            <a:extLst>
              <a:ext uri="{FF2B5EF4-FFF2-40B4-BE49-F238E27FC236}">
                <a16:creationId xmlns:a16="http://schemas.microsoft.com/office/drawing/2014/main" id="{AC7303E9-6FAB-DFA6-D9B1-B2F4A50B2515}"/>
              </a:ext>
            </a:extLst>
          </p:cNvPr>
          <p:cNvPicPr>
            <a:picLocks noChangeAspect="1"/>
          </p:cNvPicPr>
          <p:nvPr/>
        </p:nvPicPr>
        <p:blipFill>
          <a:blip r:embed="rId7"/>
          <a:stretch>
            <a:fillRect/>
          </a:stretch>
        </p:blipFill>
        <p:spPr>
          <a:xfrm>
            <a:off x="8275681" y="4263896"/>
            <a:ext cx="2917397" cy="2455993"/>
          </a:xfrm>
          <a:prstGeom prst="rect">
            <a:avLst/>
          </a:prstGeom>
        </p:spPr>
      </p:pic>
    </p:spTree>
    <p:extLst>
      <p:ext uri="{BB962C8B-B14F-4D97-AF65-F5344CB8AC3E}">
        <p14:creationId xmlns:p14="http://schemas.microsoft.com/office/powerpoint/2010/main" val="3928129969"/>
      </p:ext>
    </p:extLst>
  </p:cSld>
  <p:clrMapOvr>
    <a:masterClrMapping/>
  </p:clrMapOvr>
  <p:transition spd="slow">
    <p:push dir="u"/>
  </p:transition>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l="-1000" t="8000" r="-2000" b="-13000"/>
          </a:stretch>
        </a:blipFill>
        <a:effectLst/>
      </p:bgPr>
    </p:bg>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BEB774A3-CB7D-5D10-F2C1-23AF91648AA4}"/>
              </a:ext>
            </a:extLst>
          </p:cNvPr>
          <p:cNvSpPr txBox="1"/>
          <p:nvPr/>
        </p:nvSpPr>
        <p:spPr>
          <a:xfrm>
            <a:off x="367468" y="2636433"/>
            <a:ext cx="3130667" cy="13352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4800" b="1" i="1" u="none" strike="noStrike" kern="1200" cap="none" spc="0" normalizeH="0" baseline="0" noProof="0">
              <a:ln>
                <a:noFill/>
              </a:ln>
              <a:solidFill>
                <a:srgbClr val="92D050"/>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3200" b="1" i="1" u="none" strike="noStrike" kern="1200" cap="none" spc="0" normalizeH="0" baseline="0" noProof="0">
                <a:ln>
                  <a:noFill/>
                </a:ln>
                <a:solidFill>
                  <a:prstClr val="white"/>
                </a:solidFill>
                <a:effectLst/>
                <a:uLnTx/>
                <a:uFillTx/>
                <a:latin typeface="Arial Narrow" panose="020B0606020202030204" pitchFamily="34" charset="0"/>
                <a:ea typeface="+mn-ea"/>
                <a:cs typeface="+mn-cs"/>
              </a:rPr>
              <a:t> CONCLUSIONS</a:t>
            </a:r>
          </a:p>
        </p:txBody>
      </p:sp>
      <p:grpSp>
        <p:nvGrpSpPr>
          <p:cNvPr id="16" name="Grupa 15">
            <a:extLst>
              <a:ext uri="{FF2B5EF4-FFF2-40B4-BE49-F238E27FC236}">
                <a16:creationId xmlns:a16="http://schemas.microsoft.com/office/drawing/2014/main" id="{348D1265-9BEF-C733-9B76-831100F922F9}"/>
              </a:ext>
            </a:extLst>
          </p:cNvPr>
          <p:cNvGrpSpPr/>
          <p:nvPr/>
        </p:nvGrpSpPr>
        <p:grpSpPr>
          <a:xfrm>
            <a:off x="4283260" y="585048"/>
            <a:ext cx="7341293" cy="5579575"/>
            <a:chOff x="4532005" y="291616"/>
            <a:chExt cx="6529239" cy="6182904"/>
          </a:xfrm>
        </p:grpSpPr>
        <p:sp>
          <p:nvSpPr>
            <p:cNvPr id="10" name="Prostokąt: zaokrąglone rogi 9">
              <a:extLst>
                <a:ext uri="{FF2B5EF4-FFF2-40B4-BE49-F238E27FC236}">
                  <a16:creationId xmlns:a16="http://schemas.microsoft.com/office/drawing/2014/main" id="{BEC55356-E135-CF44-2899-10085F0AFFEF}"/>
                </a:ext>
              </a:extLst>
            </p:cNvPr>
            <p:cNvSpPr/>
            <p:nvPr/>
          </p:nvSpPr>
          <p:spPr>
            <a:xfrm>
              <a:off x="4596661" y="291616"/>
              <a:ext cx="5061527" cy="1542473"/>
            </a:xfrm>
            <a:prstGeom prst="roundRect">
              <a:avLst/>
            </a:prstGeom>
            <a:solidFill>
              <a:schemeClr val="accent5">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pl-PL" sz="2400" err="1">
                  <a:solidFill>
                    <a:prstClr val="black"/>
                  </a:solidFill>
                  <a:latin typeface="Arial Narrow"/>
                </a:rPr>
                <a:t>Students</a:t>
              </a:r>
              <a:r>
                <a:rPr lang="pl-PL" sz="2400">
                  <a:solidFill>
                    <a:prstClr val="black"/>
                  </a:solidFill>
                  <a:latin typeface="Arial Narrow"/>
                </a:rPr>
                <a:t> </a:t>
              </a:r>
              <a:r>
                <a:rPr lang="pl-PL" sz="2400" err="1">
                  <a:solidFill>
                    <a:prstClr val="black"/>
                  </a:solidFill>
                  <a:latin typeface="Arial Narrow"/>
                </a:rPr>
                <a:t>admit</a:t>
              </a:r>
              <a:r>
                <a:rPr lang="pl-PL" sz="2400">
                  <a:solidFill>
                    <a:prstClr val="black"/>
                  </a:solidFill>
                  <a:latin typeface="Arial Narrow"/>
                </a:rPr>
                <a:t>, </a:t>
              </a:r>
              <a:r>
                <a:rPr lang="pl-PL" sz="2400" b="1" err="1">
                  <a:solidFill>
                    <a:prstClr val="black"/>
                  </a:solidFill>
                  <a:latin typeface="Arial Narrow"/>
                </a:rPr>
                <a:t>they</a:t>
              </a:r>
              <a:r>
                <a:rPr lang="pl-PL" sz="2400" b="1">
                  <a:solidFill>
                    <a:prstClr val="black"/>
                  </a:solidFill>
                  <a:latin typeface="Arial Narrow"/>
                </a:rPr>
                <a:t> </a:t>
              </a:r>
              <a:r>
                <a:rPr lang="pl-PL" sz="2400" b="1" err="1">
                  <a:solidFill>
                    <a:prstClr val="black"/>
                  </a:solidFill>
                  <a:latin typeface="Arial Narrow"/>
                </a:rPr>
                <a:t>aren’t</a:t>
              </a:r>
              <a:r>
                <a:rPr lang="pl-PL" sz="2400" b="1">
                  <a:solidFill>
                    <a:prstClr val="black"/>
                  </a:solidFill>
                  <a:latin typeface="Arial Narrow"/>
                </a:rPr>
                <a:t> </a:t>
              </a:r>
              <a:r>
                <a:rPr lang="pl-PL" sz="2400" b="1" err="1">
                  <a:solidFill>
                    <a:prstClr val="black"/>
                  </a:solidFill>
                  <a:latin typeface="Arial Narrow"/>
                </a:rPr>
                <a:t>aware</a:t>
              </a:r>
              <a:r>
                <a:rPr lang="pl-PL" sz="2400" b="1">
                  <a:solidFill>
                    <a:prstClr val="black"/>
                  </a:solidFill>
                  <a:latin typeface="Arial Narrow"/>
                </a:rPr>
                <a:t> </a:t>
              </a:r>
              <a:r>
                <a:rPr lang="pl-PL" sz="2400">
                  <a:solidFill>
                    <a:prstClr val="black"/>
                  </a:solidFill>
                  <a:latin typeface="Arial Narrow"/>
                </a:rPr>
                <a:t>of the </a:t>
              </a:r>
              <a:r>
                <a:rPr lang="pl-PL" sz="2400" err="1">
                  <a:solidFill>
                    <a:prstClr val="black"/>
                  </a:solidFill>
                  <a:latin typeface="Arial Narrow"/>
                </a:rPr>
                <a:t>initiatives</a:t>
              </a:r>
              <a:r>
                <a:rPr lang="pl-PL" sz="2400">
                  <a:solidFill>
                    <a:prstClr val="black"/>
                  </a:solidFill>
                  <a:latin typeface="Arial Narrow"/>
                </a:rPr>
                <a:t> </a:t>
              </a:r>
              <a:r>
                <a:rPr lang="pl-PL" sz="2400" err="1">
                  <a:solidFill>
                    <a:prstClr val="black"/>
                  </a:solidFill>
                  <a:latin typeface="Arial Narrow"/>
                </a:rPr>
                <a:t>taken</a:t>
              </a:r>
              <a:r>
                <a:rPr lang="pl-PL" sz="2400">
                  <a:solidFill>
                    <a:prstClr val="black"/>
                  </a:solidFill>
                  <a:latin typeface="Arial Narrow"/>
                </a:rPr>
                <a:t> by the </a:t>
              </a:r>
              <a:r>
                <a:rPr lang="pl-PL" sz="2400" err="1">
                  <a:solidFill>
                    <a:prstClr val="black"/>
                  </a:solidFill>
                  <a:latin typeface="Arial Narrow"/>
                </a:rPr>
                <a:t>university</a:t>
              </a:r>
              <a:r>
                <a:rPr lang="en-US" sz="2400">
                  <a:solidFill>
                    <a:prstClr val="black"/>
                  </a:solidFill>
                  <a:latin typeface="Arial Narrow"/>
                </a:rPr>
                <a:t>.</a:t>
              </a:r>
              <a:endParaRPr lang="pl-PL" sz="2400">
                <a:solidFill>
                  <a:prstClr val="black"/>
                </a:solidFill>
                <a:latin typeface="Arial Narrow"/>
              </a:endParaRPr>
            </a:p>
          </p:txBody>
        </p:sp>
        <p:sp>
          <p:nvSpPr>
            <p:cNvPr id="11" name="Strzałka: w dół 10">
              <a:extLst>
                <a:ext uri="{FF2B5EF4-FFF2-40B4-BE49-F238E27FC236}">
                  <a16:creationId xmlns:a16="http://schemas.microsoft.com/office/drawing/2014/main" id="{34DE07A1-CE29-EBCA-1E84-341486B00372}"/>
                </a:ext>
              </a:extLst>
            </p:cNvPr>
            <p:cNvSpPr/>
            <p:nvPr/>
          </p:nvSpPr>
          <p:spPr>
            <a:xfrm>
              <a:off x="10034196" y="910020"/>
              <a:ext cx="1027048" cy="1542473"/>
            </a:xfrm>
            <a:prstGeom prst="downArrow">
              <a:avLst/>
            </a:prstGeom>
            <a:gradFill>
              <a:gsLst>
                <a:gs pos="0">
                  <a:schemeClr val="accent5">
                    <a:lumMod val="20000"/>
                    <a:lumOff val="80000"/>
                  </a:schemeClr>
                </a:gs>
                <a:gs pos="74000">
                  <a:schemeClr val="accent6">
                    <a:lumMod val="75000"/>
                  </a:schemeClr>
                </a:gs>
                <a:gs pos="83000">
                  <a:schemeClr val="accent6">
                    <a:lumMod val="75000"/>
                  </a:schemeClr>
                </a:gs>
                <a:gs pos="100000">
                  <a:schemeClr val="accent6">
                    <a:lumMod val="7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Prostokąt: zaokrąglone rogi 11">
              <a:extLst>
                <a:ext uri="{FF2B5EF4-FFF2-40B4-BE49-F238E27FC236}">
                  <a16:creationId xmlns:a16="http://schemas.microsoft.com/office/drawing/2014/main" id="{34430A3C-9249-8D1C-01C2-186E11500683}"/>
                </a:ext>
              </a:extLst>
            </p:cNvPr>
            <p:cNvSpPr/>
            <p:nvPr/>
          </p:nvSpPr>
          <p:spPr>
            <a:xfrm>
              <a:off x="5933251" y="2651175"/>
              <a:ext cx="5061527" cy="1542473"/>
            </a:xfrm>
            <a:prstGeom prst="roundRect">
              <a:avLst/>
            </a:prstGeom>
            <a:solidFill>
              <a:schemeClr val="accent5">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pl-PL" sz="2400" err="1">
                  <a:solidFill>
                    <a:prstClr val="black"/>
                  </a:solidFill>
                  <a:latin typeface="Arial Narrow"/>
                </a:rPr>
                <a:t>They</a:t>
              </a:r>
              <a:r>
                <a:rPr lang="pl-PL" sz="2400">
                  <a:solidFill>
                    <a:prstClr val="black"/>
                  </a:solidFill>
                  <a:latin typeface="Arial Narrow"/>
                </a:rPr>
                <a:t> </a:t>
              </a:r>
              <a:r>
                <a:rPr lang="pl-PL" sz="2400" err="1">
                  <a:solidFill>
                    <a:prstClr val="black"/>
                  </a:solidFill>
                  <a:latin typeface="Arial Narrow"/>
                </a:rPr>
                <a:t>would</a:t>
              </a:r>
              <a:r>
                <a:rPr lang="pl-PL" sz="2400">
                  <a:solidFill>
                    <a:prstClr val="black"/>
                  </a:solidFill>
                  <a:latin typeface="Arial Narrow"/>
                </a:rPr>
                <a:t> </a:t>
              </a:r>
              <a:r>
                <a:rPr lang="pl-PL" sz="2400" err="1">
                  <a:solidFill>
                    <a:prstClr val="black"/>
                  </a:solidFill>
                  <a:latin typeface="Arial Narrow"/>
                </a:rPr>
                <a:t>participate</a:t>
              </a:r>
              <a:r>
                <a:rPr lang="pl-PL" sz="2400">
                  <a:solidFill>
                    <a:prstClr val="black"/>
                  </a:solidFill>
                  <a:latin typeface="Arial Narrow"/>
                </a:rPr>
                <a:t> in </a:t>
              </a:r>
              <a:r>
                <a:rPr lang="pl-PL" sz="2400" err="1">
                  <a:solidFill>
                    <a:prstClr val="black"/>
                  </a:solidFill>
                  <a:latin typeface="Arial Narrow"/>
                </a:rPr>
                <a:t>sustainability</a:t>
              </a:r>
              <a:r>
                <a:rPr lang="pl-PL" sz="2400">
                  <a:solidFill>
                    <a:prstClr val="black"/>
                  </a:solidFill>
                  <a:latin typeface="Arial Narrow"/>
                </a:rPr>
                <a:t> </a:t>
              </a:r>
              <a:r>
                <a:rPr lang="pl-PL" sz="2400" err="1">
                  <a:solidFill>
                    <a:prstClr val="black"/>
                  </a:solidFill>
                  <a:latin typeface="Arial Narrow"/>
                </a:rPr>
                <a:t>initiatives</a:t>
              </a:r>
              <a:r>
                <a:rPr lang="pl-PL" sz="2400">
                  <a:solidFill>
                    <a:prstClr val="black"/>
                  </a:solidFill>
                  <a:latin typeface="Arial Narrow"/>
                </a:rPr>
                <a:t> </a:t>
              </a:r>
              <a:r>
                <a:rPr lang="pl-PL" sz="2400" b="1" err="1">
                  <a:solidFill>
                    <a:prstClr val="black"/>
                  </a:solidFill>
                  <a:latin typeface="Arial Narrow"/>
                </a:rPr>
                <a:t>if</a:t>
              </a:r>
              <a:r>
                <a:rPr lang="pl-PL" sz="2400" b="1">
                  <a:solidFill>
                    <a:prstClr val="black"/>
                  </a:solidFill>
                  <a:latin typeface="Arial Narrow"/>
                </a:rPr>
                <a:t> </a:t>
              </a:r>
              <a:r>
                <a:rPr kumimoji="0" lang="pl-PL" sz="2400" b="1" i="0" u="none" strike="noStrike" kern="1200" cap="none" spc="0" normalizeH="0" baseline="0" noProof="0" err="1">
                  <a:ln>
                    <a:noFill/>
                  </a:ln>
                  <a:solidFill>
                    <a:prstClr val="black"/>
                  </a:solidFill>
                  <a:effectLst/>
                  <a:uLnTx/>
                  <a:uFillTx/>
                  <a:latin typeface="Arial Narrow"/>
                </a:rPr>
                <a:t>they</a:t>
              </a:r>
              <a:r>
                <a:rPr lang="pl-PL" sz="2400" b="1">
                  <a:solidFill>
                    <a:prstClr val="black"/>
                  </a:solidFill>
                  <a:latin typeface="Arial Narrow"/>
                </a:rPr>
                <a:t> </a:t>
              </a:r>
              <a:r>
                <a:rPr lang="pl-PL" sz="2400" b="1" err="1">
                  <a:solidFill>
                    <a:prstClr val="black"/>
                  </a:solidFill>
                  <a:latin typeface="Arial Narrow"/>
                </a:rPr>
                <a:t>were</a:t>
              </a:r>
              <a:r>
                <a:rPr lang="pl-PL" sz="2400" b="1">
                  <a:solidFill>
                    <a:prstClr val="black"/>
                  </a:solidFill>
                  <a:latin typeface="Arial Narrow"/>
                </a:rPr>
                <a:t> to be </a:t>
              </a:r>
              <a:r>
                <a:rPr lang="pl-PL" sz="2400" b="1" err="1">
                  <a:solidFill>
                    <a:prstClr val="black"/>
                  </a:solidFill>
                  <a:latin typeface="Arial Narrow"/>
                </a:rPr>
                <a:t>rewarded</a:t>
              </a:r>
              <a:r>
                <a:rPr kumimoji="0" lang="en-US" sz="2400" b="0" i="0" u="none" strike="noStrike" kern="1200" cap="none" spc="0" normalizeH="0" baseline="0" noProof="0">
                  <a:ln>
                    <a:noFill/>
                  </a:ln>
                  <a:solidFill>
                    <a:prstClr val="black"/>
                  </a:solidFill>
                  <a:effectLst/>
                  <a:uLnTx/>
                  <a:uFillTx/>
                  <a:latin typeface="Times New Roman"/>
                  <a:cs typeface="Times New Roman"/>
                </a:rPr>
                <a:t>.</a:t>
              </a:r>
              <a:endParaRPr lang="en-US" sz="2400">
                <a:solidFill>
                  <a:prstClr val="black"/>
                </a:solidFill>
                <a:latin typeface="Times New Roman"/>
                <a:cs typeface="Times New Roman"/>
              </a:endParaRPr>
            </a:p>
          </p:txBody>
        </p:sp>
        <p:sp>
          <p:nvSpPr>
            <p:cNvPr id="14" name="Prostokąt: zaokrąglone rogi 13">
              <a:extLst>
                <a:ext uri="{FF2B5EF4-FFF2-40B4-BE49-F238E27FC236}">
                  <a16:creationId xmlns:a16="http://schemas.microsoft.com/office/drawing/2014/main" id="{DBED4B81-011C-8382-01B5-E74F6446E5EA}"/>
                </a:ext>
              </a:extLst>
            </p:cNvPr>
            <p:cNvSpPr/>
            <p:nvPr/>
          </p:nvSpPr>
          <p:spPr>
            <a:xfrm>
              <a:off x="4532005" y="4932047"/>
              <a:ext cx="5061527" cy="1542473"/>
            </a:xfrm>
            <a:prstGeom prst="roundRect">
              <a:avLst/>
            </a:prstGeom>
            <a:solidFill>
              <a:schemeClr val="accent5">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0" lang="pl-PL" sz="2400" b="0" i="0" u="none" strike="noStrike" kern="1200" cap="none" spc="0" normalizeH="0" baseline="0" noProof="0">
                  <a:ln>
                    <a:noFill/>
                  </a:ln>
                  <a:solidFill>
                    <a:prstClr val="black"/>
                  </a:solidFill>
                  <a:effectLst/>
                  <a:uLnTx/>
                  <a:uFillTx/>
                  <a:latin typeface="Arial Narrow"/>
                </a:rPr>
                <a:t>Information </a:t>
              </a:r>
              <a:r>
                <a:rPr kumimoji="0" lang="pl-PL" sz="2400" b="0" i="0" u="none" strike="noStrike" kern="1200" cap="none" spc="0" normalizeH="0" baseline="0" noProof="0" err="1">
                  <a:ln>
                    <a:noFill/>
                  </a:ln>
                  <a:solidFill>
                    <a:prstClr val="black"/>
                  </a:solidFill>
                  <a:effectLst/>
                  <a:uLnTx/>
                  <a:uFillTx/>
                  <a:latin typeface="Arial Narrow"/>
                </a:rPr>
                <a:t>about</a:t>
              </a:r>
              <a:r>
                <a:rPr kumimoji="0" lang="pl-PL" sz="2400" b="0" i="0" u="none" strike="noStrike" kern="1200" cap="none" spc="0" normalizeH="0" baseline="0" noProof="0">
                  <a:ln>
                    <a:noFill/>
                  </a:ln>
                  <a:solidFill>
                    <a:prstClr val="black"/>
                  </a:solidFill>
                  <a:effectLst/>
                  <a:uLnTx/>
                  <a:uFillTx/>
                  <a:latin typeface="Arial Narrow"/>
                </a:rPr>
                <a:t> </a:t>
              </a:r>
              <a:r>
                <a:rPr kumimoji="0" lang="pl-PL" sz="2400" b="0" i="0" u="none" strike="noStrike" kern="1200" cap="none" spc="0" normalizeH="0" baseline="0" noProof="0" err="1">
                  <a:ln>
                    <a:noFill/>
                  </a:ln>
                  <a:solidFill>
                    <a:prstClr val="black"/>
                  </a:solidFill>
                  <a:effectLst/>
                  <a:uLnTx/>
                  <a:uFillTx/>
                  <a:latin typeface="Arial Narrow"/>
                </a:rPr>
                <a:t>sustainability</a:t>
              </a:r>
              <a:r>
                <a:rPr kumimoji="0" lang="pl-PL" sz="2400" b="0" i="0" u="none" strike="noStrike" kern="1200" cap="none" spc="0" normalizeH="0" baseline="0" noProof="0">
                  <a:ln>
                    <a:noFill/>
                  </a:ln>
                  <a:solidFill>
                    <a:prstClr val="black"/>
                  </a:solidFill>
                  <a:effectLst/>
                  <a:uLnTx/>
                  <a:uFillTx/>
                  <a:latin typeface="Arial Narrow"/>
                </a:rPr>
                <a:t> </a:t>
              </a:r>
              <a:r>
                <a:rPr kumimoji="0" lang="pl-PL" sz="2400" b="0" i="0" u="none" strike="noStrike" kern="1200" cap="none" spc="0" normalizeH="0" baseline="0" noProof="0" err="1">
                  <a:ln>
                    <a:noFill/>
                  </a:ln>
                  <a:solidFill>
                    <a:prstClr val="black"/>
                  </a:solidFill>
                  <a:effectLst/>
                  <a:uLnTx/>
                  <a:uFillTx/>
                  <a:latin typeface="Arial Narrow"/>
                </a:rPr>
                <a:t>is</a:t>
              </a:r>
              <a:r>
                <a:rPr kumimoji="0" lang="pl-PL" sz="2400" b="0" i="0" u="none" strike="noStrike" kern="1200" cap="none" spc="0" normalizeH="0" baseline="0" noProof="0">
                  <a:ln>
                    <a:noFill/>
                  </a:ln>
                  <a:solidFill>
                    <a:prstClr val="black"/>
                  </a:solidFill>
                  <a:effectLst/>
                  <a:uLnTx/>
                  <a:uFillTx/>
                  <a:latin typeface="Arial Narrow"/>
                </a:rPr>
                <a:t> not </a:t>
              </a:r>
              <a:r>
                <a:rPr kumimoji="0" lang="pl-PL" sz="2400" b="0" i="0" u="none" strike="noStrike" kern="1200" cap="none" spc="0" normalizeH="0" baseline="0" noProof="0" err="1">
                  <a:ln>
                    <a:noFill/>
                  </a:ln>
                  <a:solidFill>
                    <a:prstClr val="black"/>
                  </a:solidFill>
                  <a:effectLst/>
                  <a:uLnTx/>
                  <a:uFillTx/>
                  <a:latin typeface="Arial Narrow"/>
                </a:rPr>
                <a:t>visible</a:t>
              </a:r>
              <a:r>
                <a:rPr kumimoji="0" lang="pl-PL" sz="2400" b="0" i="0" u="none" strike="noStrike" kern="1200" cap="none" spc="0" normalizeH="0" baseline="0" noProof="0">
                  <a:ln>
                    <a:noFill/>
                  </a:ln>
                  <a:solidFill>
                    <a:prstClr val="black"/>
                  </a:solidFill>
                  <a:effectLst/>
                  <a:uLnTx/>
                  <a:uFillTx/>
                  <a:latin typeface="Arial Narrow"/>
                </a:rPr>
                <a:t> </a:t>
              </a:r>
              <a:r>
                <a:rPr kumimoji="0" lang="pl-PL" sz="2400" b="0" i="0" u="none" strike="noStrike" kern="1200" cap="none" spc="0" normalizeH="0" baseline="0" noProof="0" err="1">
                  <a:ln>
                    <a:noFill/>
                  </a:ln>
                  <a:solidFill>
                    <a:prstClr val="black"/>
                  </a:solidFill>
                  <a:effectLst/>
                  <a:uLnTx/>
                  <a:uFillTx/>
                  <a:latin typeface="Arial Narrow"/>
                </a:rPr>
                <a:t>enough</a:t>
              </a:r>
              <a:r>
                <a:rPr lang="pl-PL" sz="2400">
                  <a:solidFill>
                    <a:prstClr val="black"/>
                  </a:solidFill>
                  <a:latin typeface="Arial Narrow"/>
                </a:rPr>
                <a:t> and not </a:t>
              </a:r>
              <a:r>
                <a:rPr lang="pl-PL" sz="2400" err="1">
                  <a:solidFill>
                    <a:prstClr val="black"/>
                  </a:solidFill>
                  <a:latin typeface="Arial Narrow"/>
                </a:rPr>
                <a:t>encouraging</a:t>
              </a:r>
              <a:r>
                <a:rPr lang="pl-PL" sz="2400">
                  <a:solidFill>
                    <a:prstClr val="black"/>
                  </a:solidFill>
                  <a:latin typeface="Arial Narrow"/>
                </a:rPr>
                <a:t> </a:t>
              </a:r>
              <a:r>
                <a:rPr lang="pl-PL" sz="2400" err="1">
                  <a:solidFill>
                    <a:prstClr val="black"/>
                  </a:solidFill>
                  <a:latin typeface="Arial Narrow"/>
                </a:rPr>
                <a:t>enough</a:t>
              </a:r>
              <a:r>
                <a:rPr kumimoji="0" lang="pl-PL" sz="2400" b="0" i="0" u="none" strike="noStrike" kern="1200" cap="none" spc="0" normalizeH="0" baseline="0" noProof="0">
                  <a:ln>
                    <a:noFill/>
                  </a:ln>
                  <a:solidFill>
                    <a:prstClr val="black"/>
                  </a:solidFill>
                  <a:effectLst/>
                  <a:uLnTx/>
                  <a:uFillTx/>
                  <a:latin typeface="Arial Narrow"/>
                </a:rPr>
                <a:t>.</a:t>
              </a:r>
            </a:p>
          </p:txBody>
        </p:sp>
        <p:sp>
          <p:nvSpPr>
            <p:cNvPr id="15" name="Strzałka: w dół 14">
              <a:extLst>
                <a:ext uri="{FF2B5EF4-FFF2-40B4-BE49-F238E27FC236}">
                  <a16:creationId xmlns:a16="http://schemas.microsoft.com/office/drawing/2014/main" id="{3FCC3AB3-A022-6B4F-2459-894FEB3242FA}"/>
                </a:ext>
              </a:extLst>
            </p:cNvPr>
            <p:cNvSpPr/>
            <p:nvPr/>
          </p:nvSpPr>
          <p:spPr>
            <a:xfrm>
              <a:off x="4532006" y="3110698"/>
              <a:ext cx="1025237" cy="1542472"/>
            </a:xfrm>
            <a:prstGeom prst="downArrow">
              <a:avLst/>
            </a:prstGeom>
            <a:gradFill>
              <a:gsLst>
                <a:gs pos="0">
                  <a:schemeClr val="accent5">
                    <a:lumMod val="20000"/>
                    <a:lumOff val="80000"/>
                  </a:schemeClr>
                </a:gs>
                <a:gs pos="74000">
                  <a:schemeClr val="accent6">
                    <a:lumMod val="75000"/>
                  </a:schemeClr>
                </a:gs>
                <a:gs pos="83000">
                  <a:schemeClr val="accent6">
                    <a:lumMod val="75000"/>
                  </a:schemeClr>
                </a:gs>
                <a:gs pos="100000">
                  <a:schemeClr val="accent6">
                    <a:lumMod val="7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 name="Owal 16">
            <a:extLst>
              <a:ext uri="{FF2B5EF4-FFF2-40B4-BE49-F238E27FC236}">
                <a16:creationId xmlns:a16="http://schemas.microsoft.com/office/drawing/2014/main" id="{D2D3566D-FFAA-02CE-7BE9-8DAC887CBD3F}"/>
              </a:ext>
            </a:extLst>
          </p:cNvPr>
          <p:cNvSpPr/>
          <p:nvPr/>
        </p:nvSpPr>
        <p:spPr>
          <a:xfrm rot="21422949">
            <a:off x="2620207" y="4863793"/>
            <a:ext cx="2034846" cy="1958431"/>
          </a:xfrm>
          <a:prstGeom prst="ellipse">
            <a:avLst/>
          </a:prstGeom>
          <a:blipFill dpi="0" rotWithShape="1">
            <a:blip r:embed="rId4"/>
            <a:srcRect/>
            <a:stretch>
              <a:fillRect l="-7000" r="-15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Prostokąt: zaokrąglone rogi 19">
            <a:extLst>
              <a:ext uri="{FF2B5EF4-FFF2-40B4-BE49-F238E27FC236}">
                <a16:creationId xmlns:a16="http://schemas.microsoft.com/office/drawing/2014/main" id="{0FC2F6E2-79F7-06EC-F201-7F8E9F28BC39}"/>
              </a:ext>
            </a:extLst>
          </p:cNvPr>
          <p:cNvSpPr/>
          <p:nvPr/>
        </p:nvSpPr>
        <p:spPr>
          <a:xfrm rot="21003015">
            <a:off x="9797970" y="3815906"/>
            <a:ext cx="2328042" cy="2163864"/>
          </a:xfrm>
          <a:prstGeom prst="roundRect">
            <a:avLst/>
          </a:prstGeom>
          <a:blipFill dpi="0" rotWithShape="1">
            <a:blip r:embed="rId5">
              <a:extLst>
                <a:ext uri="{BEBA8EAE-BF5A-486C-A8C5-ECC9F3942E4B}">
                  <a14:imgProps xmlns:a14="http://schemas.microsoft.com/office/drawing/2010/main">
                    <a14:imgLayer r:embed="rId6">
                      <a14:imgEffect>
                        <a14:backgroundRemoval t="4750" b="97250" l="250" r="99000">
                          <a14:foregroundMark x1="58833" y1="19833" x2="58833" y2="19833"/>
                          <a14:foregroundMark x1="46667" y1="19833" x2="70917" y2="25167"/>
                          <a14:foregroundMark x1="70917" y1="25167" x2="53833" y2="12000"/>
                          <a14:foregroundMark x1="53833" y1="12000" x2="32583" y2="19417"/>
                          <a14:foregroundMark x1="20000" y1="38750" x2="25333" y2="16000"/>
                          <a14:foregroundMark x1="25333" y1="16000" x2="42000" y2="4000"/>
                          <a14:foregroundMark x1="42000" y1="4000" x2="61583" y2="4750"/>
                          <a14:foregroundMark x1="61583" y1="4750" x2="77083" y2="19083"/>
                          <a14:foregroundMark x1="77083" y1="19083" x2="81000" y2="38417"/>
                          <a14:foregroundMark x1="81000" y1="38417" x2="74417" y2="48250"/>
                          <a14:foregroundMark x1="52750" y1="15833" x2="65917" y2="30917"/>
                          <a14:foregroundMark x1="65917" y1="30917" x2="54000" y2="7083"/>
                          <a14:foregroundMark x1="54000" y1="7083" x2="42417" y2="12333"/>
                          <a14:foregroundMark x1="62250" y1="38000" x2="48417" y2="19500"/>
                          <a14:foregroundMark x1="48417" y1="19500" x2="67167" y2="11583"/>
                          <a14:foregroundMark x1="67167" y1="11583" x2="52000" y2="32333"/>
                          <a14:foregroundMark x1="52000" y1="32333" x2="45833" y2="26917"/>
                          <a14:foregroundMark x1="51583" y1="21000" x2="68000" y2="10750"/>
                          <a14:foregroundMark x1="68000" y1="10750" x2="70167" y2="35500"/>
                          <a14:foregroundMark x1="70167" y1="35500" x2="47167" y2="31833"/>
                          <a14:foregroundMark x1="47167" y1="31833" x2="57250" y2="15083"/>
                          <a14:foregroundMark x1="50833" y1="26167" x2="57250" y2="15083"/>
                          <a14:foregroundMark x1="56917" y1="23000" x2="52333" y2="30083"/>
                          <a14:foregroundMark x1="60667" y1="23333" x2="44750" y2="26167"/>
                          <a14:foregroundMark x1="59583" y1="37167" x2="52333" y2="31667"/>
                          <a14:foregroundMark x1="42833" y1="5583" x2="42833" y2="8000"/>
                          <a14:foregroundMark x1="48500" y1="7167" x2="39750" y2="9167"/>
                          <a14:foregroundMark x1="37083" y1="56167" x2="39500" y2="76333"/>
                          <a14:foregroundMark x1="39500" y1="76333" x2="54917" y2="91750"/>
                          <a14:foregroundMark x1="54917" y1="91750" x2="68691" y2="94574"/>
                          <a14:foregroundMark x1="75716" y1="95202" x2="90917" y2="84333"/>
                          <a14:foregroundMark x1="90917" y1="84333" x2="99000" y2="66750"/>
                          <a14:foregroundMark x1="99000" y1="66750" x2="89667" y2="44250"/>
                          <a14:foregroundMark x1="89667" y1="44250" x2="79000" y2="38417"/>
                          <a14:foregroundMark x1="75583" y1="36000" x2="92917" y2="51417"/>
                          <a14:foregroundMark x1="92917" y1="51417" x2="96167" y2="78750"/>
                          <a14:foregroundMark x1="96167" y1="78750" x2="87033" y2="90421"/>
                          <a14:foregroundMark x1="66375" y1="96858" x2="65320" y2="96913"/>
                          <a14:foregroundMark x1="57626" y1="94893" x2="45500" y2="72750"/>
                          <a14:foregroundMark x1="45500" y1="72750" x2="45500" y2="66833"/>
                          <a14:foregroundMark x1="66000" y1="39167" x2="86333" y2="43250"/>
                          <a14:foregroundMark x1="86333" y1="43250" x2="90000" y2="47500"/>
                          <a14:foregroundMark x1="11667" y1="44333" x2="833" y2="61500"/>
                          <a14:foregroundMark x1="833" y1="61500" x2="5417" y2="82250"/>
                          <a14:foregroundMark x1="5417" y1="82250" x2="18833" y2="90083"/>
                          <a14:foregroundMark x1="3448" y1="80202" x2="1250" y2="64417"/>
                          <a14:foregroundMark x1="3897" y1="83430" x2="3632" y2="81529"/>
                          <a14:foregroundMark x1="1250" y1="64417" x2="7417" y2="55000"/>
                          <a14:foregroundMark x1="15833" y1="70333" x2="24917" y2="88583"/>
                          <a14:foregroundMark x1="24917" y1="88583" x2="24250" y2="64750"/>
                          <a14:foregroundMark x1="24250" y1="64750" x2="16583" y2="60917"/>
                          <a14:foregroundMark x1="10917" y1="74667" x2="29250" y2="92500"/>
                          <a14:foregroundMark x1="29250" y1="92500" x2="29917" y2="65000"/>
                          <a14:foregroundMark x1="29917" y1="65000" x2="21167" y2="60917"/>
                          <a14:foregroundMark x1="12417" y1="70333" x2="19667" y2="90167"/>
                          <a14:foregroundMark x1="19667" y1="90167" x2="40333" y2="73000"/>
                          <a14:foregroundMark x1="40333" y1="73000" x2="39417" y2="68417"/>
                          <a14:foregroundMark x1="8250" y1="71167" x2="29500" y2="88667"/>
                          <a14:foregroundMark x1="29500" y1="88667" x2="42417" y2="78250"/>
                          <a14:foregroundMark x1="5167" y1="72750" x2="28583" y2="88333"/>
                          <a14:foregroundMark x1="28583" y1="88333" x2="3833" y2="73083"/>
                          <a14:foregroundMark x1="3833" y1="73083" x2="675" y2="75874"/>
                          <a14:foregroundMark x1="85083" y1="53417" x2="80083" y2="51417"/>
                          <a14:foregroundMark x1="35583" y1="9917" x2="32917" y2="11917"/>
                          <a14:foregroundMark x1="36750" y1="6000" x2="28000" y2="9917"/>
                          <a14:foregroundMark x1="41333" y1="8000" x2="33333" y2="6417"/>
                          <a14:foregroundMark x1="64917" y1="62833" x2="65818" y2="94317"/>
                          <a14:foregroundMark x1="66537" y1="94381" x2="89583" y2="79583"/>
                          <a14:foregroundMark x1="89583" y1="79583" x2="68583" y2="64500"/>
                          <a14:foregroundMark x1="68583" y1="64500" x2="50083" y2="66000"/>
                          <a14:foregroundMark x1="71750" y1="68750" x2="60333" y2="63250"/>
                          <a14:foregroundMark x1="76333" y1="66833" x2="60833" y2="78667"/>
                          <a14:foregroundMark x1="60833" y1="78667" x2="54250" y2="68750"/>
                          <a14:foregroundMark x1="76667" y1="69167" x2="53167" y2="78000"/>
                          <a14:foregroundMark x1="53167" y1="78000" x2="50083" y2="58500"/>
                          <a14:foregroundMark x1="50083" y1="58500" x2="59167" y2="51000"/>
                          <a14:foregroundMark x1="77417" y1="71167" x2="57083" y2="87833"/>
                          <a14:foregroundMark x1="57083" y1="87833" x2="58750" y2="66583"/>
                          <a14:foregroundMark x1="58750" y1="66583" x2="84917" y2="62833"/>
                          <a14:foregroundMark x1="84917" y1="62833" x2="77083" y2="81000"/>
                          <a14:foregroundMark x1="77083" y1="81000" x2="76333" y2="81417"/>
                          <a14:foregroundMark x1="69417" y1="89667" x2="75917" y2="91667"/>
                          <a14:foregroundMark x1="64917" y1="94417" x2="80833" y2="88917"/>
                          <a14:foregroundMark x1="62250" y1="94417" x2="80083" y2="92500"/>
                          <a14:foregroundMark x1="61833" y1="94833" x2="80083" y2="94833"/>
                          <a14:foregroundMark x1="62250" y1="94833" x2="80833" y2="90917"/>
                          <a14:foregroundMark x1="69083" y1="65583" x2="80417" y2="82417"/>
                          <a14:foregroundMark x1="80417" y1="82417" x2="61667" y2="83583"/>
                          <a14:foregroundMark x1="61667" y1="83583" x2="61833" y2="64833"/>
                          <a14:foregroundMark x1="77417" y1="47833" x2="81250" y2="42750"/>
                          <a14:foregroundMark x1="68667" y1="76250" x2="69833" y2="65250"/>
                          <a14:foregroundMark x1="24167" y1="65250" x2="39750" y2="77083"/>
                          <a14:foregroundMark x1="39750" y1="77083" x2="41333" y2="70333"/>
                          <a14:foregroundMark x1="32583" y1="79833" x2="14000" y2="68833"/>
                          <a14:foregroundMark x1="14000" y1="68833" x2="39417" y2="70083"/>
                          <a14:foregroundMark x1="39417" y1="70083" x2="17500" y2="78083"/>
                          <a14:foregroundMark x1="17500" y1="78083" x2="17333" y2="76250"/>
                          <a14:foregroundMark x1="34083" y1="9917" x2="31833" y2="10750"/>
                          <a14:foregroundMark x1="39417" y1="12750" x2="33333" y2="15500"/>
                          <a14:foregroundMark x1="36000" y1="12333" x2="40583" y2="11500"/>
                          <a14:foregroundMark x1="35250" y1="11500" x2="40917" y2="11167"/>
                          <a14:foregroundMark x1="87333" y1="50250" x2="91167" y2="54583"/>
                          <a14:foregroundMark x1="60667" y1="25333" x2="59583" y2="34833"/>
                          <a14:foregroundMark x1="64500" y1="26500" x2="64167" y2="36000"/>
                          <a14:foregroundMark x1="70583" y1="75083" x2="72083" y2="83000"/>
                          <a14:foregroundMark x1="75917" y1="75917" x2="73667" y2="85000"/>
                          <a14:foregroundMark x1="67167" y1="85000" x2="73250" y2="88500"/>
                          <a14:foregroundMark x1="66833" y1="90917" x2="70583" y2="90917"/>
                          <a14:foregroundMark x1="14667" y1="77083" x2="20417" y2="87750"/>
                          <a14:foregroundMark x1="13500" y1="82583" x2="18083" y2="88167"/>
                          <a14:foregroundMark x1="58417" y1="94417" x2="58417" y2="94417"/>
                          <a14:foregroundMark x1="56917" y1="93667" x2="76500" y2="94667"/>
                          <a14:foregroundMark x1="76500" y1="94667" x2="77417" y2="93667"/>
                          <a14:foregroundMark x1="59167" y1="93667" x2="64917" y2="96417"/>
                          <a14:foregroundMark x1="70583" y1="96417" x2="81250" y2="92083"/>
                          <a14:foregroundMark x1="71333" y1="96417" x2="82417" y2="91667"/>
                          <a14:backgroundMark x1="84667" y1="94417" x2="77083" y2="97583"/>
                          <a14:backgroundMark x1="86167" y1="93250" x2="88833" y2="90500"/>
                          <a14:backgroundMark x1="73942" y1="96289" x2="78167" y2="96667"/>
                          <a14:backgroundMark x1="79380" y1="95938" x2="93000" y2="87750"/>
                          <a14:backgroundMark x1="78167" y1="96667" x2="79228" y2="96029"/>
                          <a14:backgroundMark x1="54583" y1="95667" x2="66000" y2="98417"/>
                          <a14:backgroundMark x1="49667" y1="95250" x2="63333" y2="98750"/>
                          <a14:backgroundMark x1="5583" y1="86583" x2="250" y2="78250"/>
                          <a14:backgroundMark x1="7417" y1="86917" x2="583" y2="76250"/>
                        </a14:backgroundRemoval>
                      </a14:imgEffect>
                    </a14:imgLayer>
                  </a14:imgProps>
                </a:ext>
              </a:extLst>
            </a:blip>
            <a:srcRect/>
            <a:stretch>
              <a:fillRect r="3000" b="-3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wal 22">
            <a:extLst>
              <a:ext uri="{FF2B5EF4-FFF2-40B4-BE49-F238E27FC236}">
                <a16:creationId xmlns:a16="http://schemas.microsoft.com/office/drawing/2014/main" id="{A7232289-EF8D-5993-5299-2F4047E3178A}"/>
              </a:ext>
            </a:extLst>
          </p:cNvPr>
          <p:cNvSpPr>
            <a:spLocks/>
          </p:cNvSpPr>
          <p:nvPr/>
        </p:nvSpPr>
        <p:spPr>
          <a:xfrm rot="263164">
            <a:off x="2111608" y="55715"/>
            <a:ext cx="2401377" cy="2271340"/>
          </a:xfrm>
          <a:prstGeom prst="ellipse">
            <a:avLst/>
          </a:prstGeom>
          <a:blipFill dpi="0" rotWithShape="1">
            <a:blip r:embed="rId7"/>
            <a:srcRect/>
            <a:stretch>
              <a:fillRect l="-13000" t="-8000" r="-15000" b="1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upa 2">
            <a:extLst>
              <a:ext uri="{FF2B5EF4-FFF2-40B4-BE49-F238E27FC236}">
                <a16:creationId xmlns:a16="http://schemas.microsoft.com/office/drawing/2014/main" id="{CD9A2AAF-3580-AFF7-46D9-CDD8E009B19C}"/>
              </a:ext>
            </a:extLst>
          </p:cNvPr>
          <p:cNvGrpSpPr/>
          <p:nvPr/>
        </p:nvGrpSpPr>
        <p:grpSpPr>
          <a:xfrm>
            <a:off x="-1301" y="0"/>
            <a:ext cx="3550746" cy="6858000"/>
            <a:chOff x="-1301" y="0"/>
            <a:chExt cx="3550746" cy="6858000"/>
          </a:xfrm>
        </p:grpSpPr>
        <p:sp>
          <p:nvSpPr>
            <p:cNvPr id="4" name="Prostokąt 3">
              <a:extLst>
                <a:ext uri="{FF2B5EF4-FFF2-40B4-BE49-F238E27FC236}">
                  <a16:creationId xmlns:a16="http://schemas.microsoft.com/office/drawing/2014/main" id="{7C203A4A-D666-DD45-E590-016B1088D464}"/>
                </a:ext>
              </a:extLst>
            </p:cNvPr>
            <p:cNvSpPr/>
            <p:nvPr/>
          </p:nvSpPr>
          <p:spPr>
            <a:xfrm>
              <a:off x="-1301" y="0"/>
              <a:ext cx="1838632"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wal 4">
              <a:extLst>
                <a:ext uri="{FF2B5EF4-FFF2-40B4-BE49-F238E27FC236}">
                  <a16:creationId xmlns:a16="http://schemas.microsoft.com/office/drawing/2014/main" id="{FA56E1AE-A981-A604-9850-82FB116E4324}"/>
                </a:ext>
              </a:extLst>
            </p:cNvPr>
            <p:cNvSpPr/>
            <p:nvPr/>
          </p:nvSpPr>
          <p:spPr>
            <a:xfrm>
              <a:off x="77357" y="1690689"/>
              <a:ext cx="3472088" cy="3288350"/>
            </a:xfrm>
            <a:prstGeom prst="ellipse">
              <a:avLst/>
            </a:prstGeom>
            <a:solidFill>
              <a:srgbClr val="002060"/>
            </a:solidFill>
            <a:ln w="63500" cmpd="tri">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3600" b="1" i="1" u="none" strike="noStrike" kern="1200" cap="none" spc="0" normalizeH="0" baseline="0" noProof="0">
                  <a:ln>
                    <a:noFill/>
                  </a:ln>
                  <a:solidFill>
                    <a:srgbClr val="92D050"/>
                  </a:solidFill>
                  <a:effectLst/>
                  <a:uLnTx/>
                  <a:uFillTx/>
                  <a:latin typeface="Arial Narrow" panose="020B0606020202030204" pitchFamily="34" charset="0"/>
                  <a:ea typeface="+mn-ea"/>
                  <a:cs typeface="+mn-cs"/>
                </a:rPr>
                <a:t>INTERVIEW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1" i="1" u="none" strike="noStrike" kern="1200" cap="none" spc="0" normalizeH="0" baseline="0" noProof="0">
                <a:ln>
                  <a:noFill/>
                </a:ln>
                <a:solidFill>
                  <a:prstClr val="white"/>
                </a:solidFill>
                <a:effectLst/>
                <a:uLnTx/>
                <a:uFillTx/>
                <a:latin typeface="Arial Narrow" panose="020B0606020202030204" pitchFamily="34" charset="0"/>
                <a:ea typeface="+mn-ea"/>
                <a:cs typeface="+mn-cs"/>
              </a:endParaRPr>
            </a:p>
          </p:txBody>
        </p:sp>
      </p:grpSp>
      <p:sp>
        <p:nvSpPr>
          <p:cNvPr id="24" name="pole tekstowe 23">
            <a:extLst>
              <a:ext uri="{FF2B5EF4-FFF2-40B4-BE49-F238E27FC236}">
                <a16:creationId xmlns:a16="http://schemas.microsoft.com/office/drawing/2014/main" id="{2876BBC3-93B3-9E60-F293-F82F2FCE1084}"/>
              </a:ext>
            </a:extLst>
          </p:cNvPr>
          <p:cNvSpPr txBox="1"/>
          <p:nvPr/>
        </p:nvSpPr>
        <p:spPr>
          <a:xfrm>
            <a:off x="418778" y="2667218"/>
            <a:ext cx="3130667" cy="132343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l-PL" sz="4800" b="1" i="1" u="none" strike="noStrike" kern="1200" cap="none" spc="0" normalizeH="0" baseline="0" noProof="0">
              <a:ln>
                <a:noFill/>
              </a:ln>
              <a:solidFill>
                <a:srgbClr val="92D050"/>
              </a:solidFill>
              <a:effectLst/>
              <a:uLnTx/>
              <a:uFillTx/>
              <a:latin typeface="Arial Narrow"/>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3200" b="1" i="1" u="none" strike="noStrike" kern="1200" cap="none" spc="0" normalizeH="0" baseline="0" noProof="0">
                <a:ln>
                  <a:noFill/>
                </a:ln>
                <a:solidFill>
                  <a:prstClr val="white"/>
                </a:solidFill>
                <a:effectLst/>
                <a:uLnTx/>
                <a:uFillTx/>
                <a:latin typeface="Arial Narrow"/>
                <a:ea typeface="+mn-ea"/>
                <a:cs typeface="+mn-cs"/>
              </a:rPr>
              <a:t>CONCLUSIONS</a:t>
            </a: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C3CEC156-5936-3E49-165C-35F9191DDF1A}"/>
              </a:ext>
            </a:extLst>
          </p:cNvPr>
          <p:cNvSpPr>
            <a:spLocks noGrp="1"/>
          </p:cNvSpPr>
          <p:nvPr>
            <p:ph type="sldNum" sz="quarter" idx="12"/>
          </p:nvPr>
        </p:nvSpPr>
        <p:spPr/>
        <p:txBody>
          <a:bodyPr/>
          <a:lstStyle/>
          <a:p>
            <a:fld id="{48F63A3B-78C7-47BE-AE5E-E10140E04643}" type="slidenum">
              <a:rPr lang="en-US" sz="1400" b="1" smtClean="0"/>
              <a:t>7</a:t>
            </a:fld>
            <a:endParaRPr lang="en-US" b="1"/>
          </a:p>
        </p:txBody>
      </p:sp>
    </p:spTree>
    <p:extLst>
      <p:ext uri="{BB962C8B-B14F-4D97-AF65-F5344CB8AC3E}">
        <p14:creationId xmlns:p14="http://schemas.microsoft.com/office/powerpoint/2010/main" val="515277213"/>
      </p:ext>
    </p:extLst>
  </p:cSld>
  <p:clrMapOvr>
    <a:masterClrMapping/>
  </p:clrMapOvr>
  <p:transition spd="slow">
    <p:push dir="u"/>
  </p:transition>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91776-CAA7-D845-B228-F1E3D4FD4F1A}"/>
            </a:ext>
          </a:extLst>
        </p:cNvPr>
        <p:cNvGrpSpPr/>
        <p:nvPr/>
      </p:nvGrpSpPr>
      <p:grpSpPr>
        <a:xfrm>
          <a:off x="0" y="0"/>
          <a:ext cx="0" cy="0"/>
          <a:chOff x="0" y="0"/>
          <a:chExt cx="0" cy="0"/>
        </a:xfrm>
      </p:grpSpPr>
      <p:grpSp>
        <p:nvGrpSpPr>
          <p:cNvPr id="3" name="Grupa 2">
            <a:extLst>
              <a:ext uri="{FF2B5EF4-FFF2-40B4-BE49-F238E27FC236}">
                <a16:creationId xmlns:a16="http://schemas.microsoft.com/office/drawing/2014/main" id="{33FBE98E-A91E-5F80-72E0-07A7025A413B}"/>
              </a:ext>
            </a:extLst>
          </p:cNvPr>
          <p:cNvGrpSpPr/>
          <p:nvPr/>
        </p:nvGrpSpPr>
        <p:grpSpPr>
          <a:xfrm>
            <a:off x="1359159" y="150556"/>
            <a:ext cx="9808029" cy="1547940"/>
            <a:chOff x="1359159" y="150556"/>
            <a:chExt cx="9808029" cy="1547940"/>
          </a:xfrm>
        </p:grpSpPr>
        <p:sp>
          <p:nvSpPr>
            <p:cNvPr id="4" name="Prostokąt: zaokrąglone rogi 3">
              <a:extLst>
                <a:ext uri="{FF2B5EF4-FFF2-40B4-BE49-F238E27FC236}">
                  <a16:creationId xmlns:a16="http://schemas.microsoft.com/office/drawing/2014/main" id="{28F61C05-A381-A392-74AE-5994FA3CF0A0}"/>
                </a:ext>
              </a:extLst>
            </p:cNvPr>
            <p:cNvSpPr/>
            <p:nvPr/>
          </p:nvSpPr>
          <p:spPr>
            <a:xfrm>
              <a:off x="1693506" y="476185"/>
              <a:ext cx="9473682" cy="1222311"/>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6600" b="0" i="0" u="none" strike="noStrike" kern="1200" cap="none" spc="0" normalizeH="0" baseline="0" noProof="0">
                  <a:ln>
                    <a:noFill/>
                  </a:ln>
                  <a:solidFill>
                    <a:srgbClr val="92D050"/>
                  </a:solidFill>
                  <a:effectLst/>
                  <a:uLnTx/>
                  <a:uFillTx/>
                  <a:latin typeface="Calibri" panose="020F0502020204030204"/>
                  <a:ea typeface="+mn-ea"/>
                  <a:cs typeface="+mn-cs"/>
                </a:rPr>
                <a:t> </a:t>
              </a:r>
            </a:p>
          </p:txBody>
        </p:sp>
        <p:sp>
          <p:nvSpPr>
            <p:cNvPr id="5" name="Prostokąt: zaokrąglone rogi 4">
              <a:extLst>
                <a:ext uri="{FF2B5EF4-FFF2-40B4-BE49-F238E27FC236}">
                  <a16:creationId xmlns:a16="http://schemas.microsoft.com/office/drawing/2014/main" id="{20655E4C-49E5-2A75-C9A5-DD73BDA925C1}"/>
                </a:ext>
              </a:extLst>
            </p:cNvPr>
            <p:cNvSpPr/>
            <p:nvPr/>
          </p:nvSpPr>
          <p:spPr>
            <a:xfrm>
              <a:off x="1359159" y="150556"/>
              <a:ext cx="9473682" cy="122231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6600" b="1" i="1" u="none" strike="noStrike" kern="1200" cap="none" spc="0" normalizeH="0" baseline="0" noProof="0">
                  <a:ln>
                    <a:noFill/>
                  </a:ln>
                  <a:solidFill>
                    <a:srgbClr val="92D050"/>
                  </a:solidFill>
                  <a:effectLst/>
                  <a:uLnTx/>
                  <a:uFillTx/>
                  <a:latin typeface="Arial Narrow" panose="020B0606020202030204" pitchFamily="34" charset="0"/>
                  <a:ea typeface="+mn-ea"/>
                  <a:cs typeface="+mn-cs"/>
                </a:rPr>
                <a:t>PROBLEM DEFINITION</a:t>
              </a:r>
            </a:p>
          </p:txBody>
        </p:sp>
      </p:grpSp>
      <p:sp>
        <p:nvSpPr>
          <p:cNvPr id="7" name="Prostokąt: zaokrąglone rogi 4">
            <a:extLst>
              <a:ext uri="{FF2B5EF4-FFF2-40B4-BE49-F238E27FC236}">
                <a16:creationId xmlns:a16="http://schemas.microsoft.com/office/drawing/2014/main" id="{F1BE73AA-F7C8-EBB7-F4AF-1416FE95DBCD}"/>
              </a:ext>
            </a:extLst>
          </p:cNvPr>
          <p:cNvSpPr/>
          <p:nvPr/>
        </p:nvSpPr>
        <p:spPr>
          <a:xfrm>
            <a:off x="3385" y="2742534"/>
            <a:ext cx="7876977" cy="3230325"/>
          </a:xfrm>
          <a:prstGeom prst="roundRect">
            <a:avLst/>
          </a:prstGeom>
          <a:solidFill>
            <a:schemeClr val="accent6">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0" lang="pl-PL" sz="3400" b="1" i="0" u="none" strike="noStrike" kern="1200" cap="none" spc="0" normalizeH="0" baseline="0" noProof="0">
                <a:ln>
                  <a:noFill/>
                </a:ln>
                <a:solidFill>
                  <a:srgbClr val="002060"/>
                </a:solidFill>
                <a:effectLst/>
                <a:uLnTx/>
                <a:uFillTx/>
                <a:latin typeface="Arial Narrow"/>
                <a:ea typeface="+mn-ea"/>
                <a:cs typeface="+mn-cs"/>
              </a:rPr>
              <a:t>Lack of </a:t>
            </a:r>
            <a:r>
              <a:rPr kumimoji="0" lang="pl-PL" sz="3400" b="1" i="0" u="none" strike="noStrike" kern="1200" cap="none" spc="0" normalizeH="0" baseline="0" noProof="0" err="1">
                <a:ln>
                  <a:noFill/>
                </a:ln>
                <a:solidFill>
                  <a:srgbClr val="002060"/>
                </a:solidFill>
                <a:effectLst/>
                <a:uLnTx/>
                <a:uFillTx/>
                <a:latin typeface="Arial Narrow"/>
                <a:ea typeface="+mn-ea"/>
                <a:cs typeface="+mn-cs"/>
              </a:rPr>
              <a:t>awareness</a:t>
            </a:r>
            <a:r>
              <a:rPr kumimoji="0" lang="pl-PL" sz="3400" b="1" i="0" u="none" strike="noStrike" kern="1200" cap="none" spc="0" normalizeH="0" baseline="0" noProof="0">
                <a:ln>
                  <a:noFill/>
                </a:ln>
                <a:solidFill>
                  <a:srgbClr val="002060"/>
                </a:solidFill>
                <a:effectLst/>
                <a:uLnTx/>
                <a:uFillTx/>
                <a:latin typeface="Arial Narrow"/>
                <a:ea typeface="+mn-ea"/>
                <a:cs typeface="+mn-cs"/>
              </a:rPr>
              <a:t> </a:t>
            </a:r>
            <a:r>
              <a:rPr kumimoji="0" lang="pl-PL" sz="3400" b="1" i="0" u="none" strike="noStrike" kern="1200" cap="none" spc="0" normalizeH="0" baseline="0" noProof="0" err="1">
                <a:ln>
                  <a:noFill/>
                </a:ln>
                <a:solidFill>
                  <a:srgbClr val="002060"/>
                </a:solidFill>
                <a:effectLst/>
                <a:uLnTx/>
                <a:uFillTx/>
                <a:latin typeface="Arial Narrow"/>
                <a:ea typeface="+mn-ea"/>
                <a:cs typeface="+mn-cs"/>
              </a:rPr>
              <a:t>about</a:t>
            </a:r>
            <a:r>
              <a:rPr kumimoji="0" lang="pl-PL" sz="3400" b="1" i="0" u="none" strike="noStrike" kern="1200" cap="none" spc="0" normalizeH="0" baseline="0" noProof="0">
                <a:ln>
                  <a:noFill/>
                </a:ln>
                <a:solidFill>
                  <a:srgbClr val="002060"/>
                </a:solidFill>
                <a:effectLst/>
                <a:uLnTx/>
                <a:uFillTx/>
                <a:latin typeface="Arial Narrow"/>
                <a:ea typeface="+mn-ea"/>
                <a:cs typeface="+mn-cs"/>
              </a:rPr>
              <a:t> </a:t>
            </a:r>
            <a:r>
              <a:rPr kumimoji="0" lang="pl-PL" sz="3400" b="1" i="0" u="none" strike="noStrike" kern="1200" cap="none" spc="0" normalizeH="0" baseline="0" noProof="0" err="1">
                <a:ln>
                  <a:noFill/>
                </a:ln>
                <a:solidFill>
                  <a:srgbClr val="002060"/>
                </a:solidFill>
                <a:effectLst/>
                <a:uLnTx/>
                <a:uFillTx/>
                <a:latin typeface="Arial Narrow"/>
                <a:ea typeface="+mn-ea"/>
                <a:cs typeface="+mn-cs"/>
              </a:rPr>
              <a:t>sustainablity</a:t>
            </a:r>
            <a:r>
              <a:rPr kumimoji="0" lang="pl-PL" sz="3400" b="1" i="0" u="none" strike="noStrike" kern="1200" cap="none" spc="0" normalizeH="0" baseline="0" noProof="0">
                <a:ln>
                  <a:noFill/>
                </a:ln>
                <a:solidFill>
                  <a:srgbClr val="002060"/>
                </a:solidFill>
                <a:effectLst/>
                <a:uLnTx/>
                <a:uFillTx/>
                <a:latin typeface="Arial Narrow"/>
                <a:ea typeface="+mn-ea"/>
                <a:cs typeface="+mn-cs"/>
              </a:rPr>
              <a:t> </a:t>
            </a:r>
            <a:r>
              <a:rPr kumimoji="0" lang="pl-PL" sz="3400" b="1" i="0" u="none" strike="noStrike" kern="1200" cap="none" spc="0" normalizeH="0" baseline="0" noProof="0" err="1">
                <a:ln>
                  <a:noFill/>
                </a:ln>
                <a:solidFill>
                  <a:srgbClr val="002060"/>
                </a:solidFill>
                <a:effectLst/>
                <a:uLnTx/>
                <a:uFillTx/>
                <a:latin typeface="Arial Narrow"/>
                <a:ea typeface="+mn-ea"/>
                <a:cs typeface="+mn-cs"/>
              </a:rPr>
              <a:t>among</a:t>
            </a:r>
            <a:r>
              <a:rPr kumimoji="0" lang="pl-PL" sz="3400" b="1" i="0" u="none" strike="noStrike" kern="1200" cap="none" spc="0" normalizeH="0" baseline="0" noProof="0">
                <a:ln>
                  <a:noFill/>
                </a:ln>
                <a:solidFill>
                  <a:srgbClr val="002060"/>
                </a:solidFill>
                <a:effectLst/>
                <a:uLnTx/>
                <a:uFillTx/>
                <a:latin typeface="Arial Narrow"/>
                <a:ea typeface="+mn-ea"/>
                <a:cs typeface="+mn-cs"/>
              </a:rPr>
              <a:t> the </a:t>
            </a:r>
            <a:r>
              <a:rPr kumimoji="0" lang="pl-PL" sz="3400" b="1" i="0" u="none" strike="noStrike" kern="1200" cap="none" spc="0" normalizeH="0" baseline="0" noProof="0" err="1">
                <a:ln>
                  <a:noFill/>
                </a:ln>
                <a:solidFill>
                  <a:srgbClr val="002060"/>
                </a:solidFill>
                <a:effectLst/>
                <a:uLnTx/>
                <a:uFillTx/>
                <a:latin typeface="Arial Narrow"/>
                <a:ea typeface="+mn-ea"/>
                <a:cs typeface="+mn-cs"/>
              </a:rPr>
              <a:t>students</a:t>
            </a:r>
            <a:r>
              <a:rPr lang="pl-PL" sz="3400" b="1">
                <a:solidFill>
                  <a:srgbClr val="002060"/>
                </a:solidFill>
                <a:latin typeface="Arial Narrow"/>
              </a:rPr>
              <a:t> </a:t>
            </a:r>
            <a:r>
              <a:rPr lang="pl-PL" sz="3400" b="1" err="1">
                <a:solidFill>
                  <a:srgbClr val="002060"/>
                </a:solidFill>
                <a:latin typeface="Arial Narrow"/>
              </a:rPr>
              <a:t>caused</a:t>
            </a:r>
            <a:r>
              <a:rPr lang="pl-PL" sz="3400" b="1">
                <a:solidFill>
                  <a:srgbClr val="002060"/>
                </a:solidFill>
                <a:latin typeface="Arial Narrow"/>
              </a:rPr>
              <a:t> by </a:t>
            </a:r>
            <a:r>
              <a:rPr lang="pl-PL" sz="3400" b="1" err="1">
                <a:solidFill>
                  <a:srgbClr val="002060"/>
                </a:solidFill>
                <a:latin typeface="Arial Narrow"/>
              </a:rPr>
              <a:t>ineffective</a:t>
            </a:r>
            <a:r>
              <a:rPr lang="pl-PL" sz="3400" b="1">
                <a:solidFill>
                  <a:srgbClr val="002060"/>
                </a:solidFill>
                <a:latin typeface="Arial Narrow"/>
              </a:rPr>
              <a:t> </a:t>
            </a:r>
            <a:r>
              <a:rPr lang="pl-PL" sz="3400" b="1" err="1">
                <a:solidFill>
                  <a:srgbClr val="002060"/>
                </a:solidFill>
                <a:latin typeface="Arial Narrow"/>
              </a:rPr>
              <a:t>promotion</a:t>
            </a:r>
            <a:r>
              <a:rPr lang="pl-PL" sz="3400" b="1">
                <a:solidFill>
                  <a:srgbClr val="002060"/>
                </a:solidFill>
                <a:latin typeface="Arial Narrow"/>
              </a:rPr>
              <a:t>. Lack of </a:t>
            </a:r>
            <a:r>
              <a:rPr lang="pl-PL" sz="3400" b="1" err="1">
                <a:solidFill>
                  <a:srgbClr val="002060"/>
                </a:solidFill>
                <a:latin typeface="Arial Narrow"/>
              </a:rPr>
              <a:t>motivation</a:t>
            </a:r>
            <a:r>
              <a:rPr lang="pl-PL" sz="3400" b="1">
                <a:solidFill>
                  <a:srgbClr val="002060"/>
                </a:solidFill>
                <a:latin typeface="Arial Narrow"/>
              </a:rPr>
              <a:t> to </a:t>
            </a:r>
            <a:r>
              <a:rPr lang="pl-PL" sz="3400" b="1" err="1">
                <a:solidFill>
                  <a:srgbClr val="002060"/>
                </a:solidFill>
                <a:latin typeface="Arial Narrow"/>
              </a:rPr>
              <a:t>participate</a:t>
            </a:r>
            <a:r>
              <a:rPr lang="pl-PL" sz="3400" b="1">
                <a:solidFill>
                  <a:srgbClr val="002060"/>
                </a:solidFill>
                <a:latin typeface="Arial Narrow"/>
              </a:rPr>
              <a:t> in </a:t>
            </a:r>
            <a:r>
              <a:rPr lang="pl-PL" sz="3400" b="1" err="1">
                <a:solidFill>
                  <a:srgbClr val="002060"/>
                </a:solidFill>
                <a:latin typeface="Arial Narrow"/>
              </a:rPr>
              <a:t>sustainability</a:t>
            </a:r>
            <a:r>
              <a:rPr lang="pl-PL" sz="3400" b="1">
                <a:solidFill>
                  <a:srgbClr val="002060"/>
                </a:solidFill>
                <a:latin typeface="Arial Narrow"/>
              </a:rPr>
              <a:t> </a:t>
            </a:r>
            <a:r>
              <a:rPr lang="pl-PL" sz="3400" b="1" err="1">
                <a:solidFill>
                  <a:srgbClr val="002060"/>
                </a:solidFill>
                <a:latin typeface="Arial Narrow"/>
              </a:rPr>
              <a:t>due</a:t>
            </a:r>
            <a:r>
              <a:rPr lang="pl-PL" sz="3400" b="1">
                <a:solidFill>
                  <a:srgbClr val="002060"/>
                </a:solidFill>
                <a:latin typeface="Arial Narrow"/>
              </a:rPr>
              <a:t> to not </a:t>
            </a:r>
            <a:r>
              <a:rPr lang="pl-PL" sz="3400" b="1" err="1">
                <a:solidFill>
                  <a:srgbClr val="002060"/>
                </a:solidFill>
                <a:latin typeface="Arial Narrow"/>
              </a:rPr>
              <a:t>enough</a:t>
            </a:r>
            <a:r>
              <a:rPr lang="pl-PL" sz="3400" b="1">
                <a:solidFill>
                  <a:srgbClr val="002060"/>
                </a:solidFill>
                <a:latin typeface="Arial Narrow"/>
              </a:rPr>
              <a:t> </a:t>
            </a:r>
            <a:r>
              <a:rPr lang="pl-PL" sz="3400" b="1" err="1">
                <a:solidFill>
                  <a:srgbClr val="002060"/>
                </a:solidFill>
                <a:latin typeface="Arial Narrow"/>
              </a:rPr>
              <a:t>rewards</a:t>
            </a:r>
            <a:r>
              <a:rPr lang="pl-PL" sz="3400" b="1">
                <a:solidFill>
                  <a:srgbClr val="002060"/>
                </a:solidFill>
                <a:latin typeface="Arial Narrow"/>
              </a:rPr>
              <a:t> and </a:t>
            </a:r>
            <a:r>
              <a:rPr lang="pl-PL" sz="3400" b="1" err="1">
                <a:solidFill>
                  <a:srgbClr val="002060"/>
                </a:solidFill>
                <a:latin typeface="Arial Narrow"/>
              </a:rPr>
              <a:t>outcomes</a:t>
            </a:r>
            <a:r>
              <a:rPr lang="pl-PL" sz="3400" b="1">
                <a:solidFill>
                  <a:srgbClr val="002060"/>
                </a:solidFill>
                <a:latin typeface="Arial Narrow"/>
              </a:rPr>
              <a:t> of </a:t>
            </a:r>
            <a:r>
              <a:rPr lang="pl-PL" sz="3400" b="1" err="1">
                <a:solidFill>
                  <a:srgbClr val="002060"/>
                </a:solidFill>
                <a:latin typeface="Arial Narrow"/>
              </a:rPr>
              <a:t>such</a:t>
            </a:r>
            <a:r>
              <a:rPr lang="pl-PL" sz="3400" b="1">
                <a:solidFill>
                  <a:srgbClr val="002060"/>
                </a:solidFill>
                <a:latin typeface="Arial Narrow"/>
              </a:rPr>
              <a:t> </a:t>
            </a:r>
            <a:r>
              <a:rPr lang="pl-PL" sz="3400" b="1" err="1">
                <a:solidFill>
                  <a:srgbClr val="002060"/>
                </a:solidFill>
                <a:latin typeface="Arial Narrow"/>
              </a:rPr>
              <a:t>actions</a:t>
            </a:r>
            <a:r>
              <a:rPr lang="pl-PL" sz="3400" b="1">
                <a:solidFill>
                  <a:srgbClr val="002060"/>
                </a:solidFill>
                <a:latin typeface="Arial Narrow"/>
              </a:rPr>
              <a:t>. </a:t>
            </a:r>
            <a:endParaRPr lang="pl-PL">
              <a:ea typeface="+mn-ea"/>
              <a:cs typeface="+mn-cs"/>
            </a:endParaRPr>
          </a:p>
        </p:txBody>
      </p:sp>
      <p:sp>
        <p:nvSpPr>
          <p:cNvPr id="10" name="Owal 9">
            <a:extLst>
              <a:ext uri="{FF2B5EF4-FFF2-40B4-BE49-F238E27FC236}">
                <a16:creationId xmlns:a16="http://schemas.microsoft.com/office/drawing/2014/main" id="{4CF553B9-9701-5BF7-C665-0B2C205D540E}"/>
              </a:ext>
            </a:extLst>
          </p:cNvPr>
          <p:cNvSpPr/>
          <p:nvPr/>
        </p:nvSpPr>
        <p:spPr>
          <a:xfrm>
            <a:off x="7347518" y="1699433"/>
            <a:ext cx="2531074" cy="2345972"/>
          </a:xfrm>
          <a:prstGeom prst="ellipse">
            <a:avLst/>
          </a:prstGeom>
          <a:blipFill>
            <a:blip r:embed="rId4"/>
            <a:stretch>
              <a:fillRect/>
            </a:stretch>
          </a:blip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wal 7">
            <a:extLst>
              <a:ext uri="{FF2B5EF4-FFF2-40B4-BE49-F238E27FC236}">
                <a16:creationId xmlns:a16="http://schemas.microsoft.com/office/drawing/2014/main" id="{B9DE2362-FB47-7D9E-9D01-6A7190A1D392}"/>
              </a:ext>
            </a:extLst>
          </p:cNvPr>
          <p:cNvSpPr/>
          <p:nvPr/>
        </p:nvSpPr>
        <p:spPr>
          <a:xfrm>
            <a:off x="9584183" y="2740402"/>
            <a:ext cx="2531074" cy="2463706"/>
          </a:xfrm>
          <a:prstGeom prst="ellipse">
            <a:avLst/>
          </a:prstGeom>
          <a:blipFill dpi="0" rotWithShape="1">
            <a:blip r:embed="rId5"/>
            <a:srcRect/>
            <a:stretch>
              <a:fillRect l="-12000" r="-14000"/>
            </a:stretch>
          </a:blip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wal 11">
            <a:extLst>
              <a:ext uri="{FF2B5EF4-FFF2-40B4-BE49-F238E27FC236}">
                <a16:creationId xmlns:a16="http://schemas.microsoft.com/office/drawing/2014/main" id="{02D57198-C1BF-DCCB-4418-5DDAFF9E966D}"/>
              </a:ext>
            </a:extLst>
          </p:cNvPr>
          <p:cNvSpPr/>
          <p:nvPr/>
        </p:nvSpPr>
        <p:spPr>
          <a:xfrm>
            <a:off x="7596479" y="4188270"/>
            <a:ext cx="2531074" cy="2345972"/>
          </a:xfrm>
          <a:prstGeom prst="ellipse">
            <a:avLst/>
          </a:prstGeom>
          <a:blipFill dpi="0" rotWithShape="1">
            <a:blip r:embed="rId6"/>
            <a:srcRect/>
            <a:stretch>
              <a:fillRect l="-13000" r="-21000"/>
            </a:stretch>
          </a:blipFill>
          <a:ln>
            <a:solidFill>
              <a:srgbClr val="00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885EC18-C632-3AE4-799C-A12D5DABD528}"/>
              </a:ext>
            </a:extLst>
          </p:cNvPr>
          <p:cNvSpPr>
            <a:spLocks noGrp="1"/>
          </p:cNvSpPr>
          <p:nvPr>
            <p:ph type="sldNum" sz="quarter" idx="12"/>
          </p:nvPr>
        </p:nvSpPr>
        <p:spPr/>
        <p:txBody>
          <a:bodyPr/>
          <a:lstStyle/>
          <a:p>
            <a:fld id="{48F63A3B-78C7-47BE-AE5E-E10140E04643}" type="slidenum">
              <a:rPr lang="en-US" sz="1400" b="1" smtClean="0"/>
              <a:t>8</a:t>
            </a:fld>
            <a:endParaRPr lang="en-US" b="1"/>
          </a:p>
        </p:txBody>
      </p:sp>
    </p:spTree>
    <p:extLst>
      <p:ext uri="{BB962C8B-B14F-4D97-AF65-F5344CB8AC3E}">
        <p14:creationId xmlns:p14="http://schemas.microsoft.com/office/powerpoint/2010/main" val="1240597101"/>
      </p:ext>
    </p:extLst>
  </p:cSld>
  <p:clrMapOvr>
    <a:masterClrMapping/>
  </p:clrMapOvr>
  <p:transition spd="slow">
    <p:push dir="u"/>
  </p:transition>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a 4">
            <a:extLst>
              <a:ext uri="{FF2B5EF4-FFF2-40B4-BE49-F238E27FC236}">
                <a16:creationId xmlns:a16="http://schemas.microsoft.com/office/drawing/2014/main" id="{1F2F3960-EB6A-912A-DEA9-4895571D241B}"/>
              </a:ext>
            </a:extLst>
          </p:cNvPr>
          <p:cNvGrpSpPr/>
          <p:nvPr/>
        </p:nvGrpSpPr>
        <p:grpSpPr>
          <a:xfrm>
            <a:off x="293889" y="196898"/>
            <a:ext cx="10793531" cy="1308465"/>
            <a:chOff x="1576720" y="150556"/>
            <a:chExt cx="9590468" cy="1547940"/>
          </a:xfrm>
        </p:grpSpPr>
        <p:sp>
          <p:nvSpPr>
            <p:cNvPr id="5" name="Prostokąt: zaokrąglone rogi 5">
              <a:extLst>
                <a:ext uri="{FF2B5EF4-FFF2-40B4-BE49-F238E27FC236}">
                  <a16:creationId xmlns:a16="http://schemas.microsoft.com/office/drawing/2014/main" id="{EA6E7226-7E8F-7B4A-926A-550ABEBCD6F9}"/>
                </a:ext>
              </a:extLst>
            </p:cNvPr>
            <p:cNvSpPr/>
            <p:nvPr/>
          </p:nvSpPr>
          <p:spPr>
            <a:xfrm>
              <a:off x="1693506" y="476185"/>
              <a:ext cx="9473682" cy="1222311"/>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6600" b="0" i="0" u="none" strike="noStrike" kern="1200" cap="none" spc="0" normalizeH="0" baseline="0" noProof="0">
                  <a:ln>
                    <a:noFill/>
                  </a:ln>
                  <a:solidFill>
                    <a:srgbClr val="92D050"/>
                  </a:solidFill>
                  <a:effectLst/>
                  <a:uLnTx/>
                  <a:uFillTx/>
                  <a:latin typeface="Calibri" panose="020F0502020204030204"/>
                  <a:ea typeface="+mn-ea"/>
                  <a:cs typeface="+mn-cs"/>
                </a:rPr>
                <a:t> </a:t>
              </a:r>
            </a:p>
          </p:txBody>
        </p:sp>
        <p:sp>
          <p:nvSpPr>
            <p:cNvPr id="6" name="Prostokąt: zaokrąglone rogi 6">
              <a:extLst>
                <a:ext uri="{FF2B5EF4-FFF2-40B4-BE49-F238E27FC236}">
                  <a16:creationId xmlns:a16="http://schemas.microsoft.com/office/drawing/2014/main" id="{EBF0FB1C-1B55-8150-E47F-4AE208AFFFB2}"/>
                </a:ext>
              </a:extLst>
            </p:cNvPr>
            <p:cNvSpPr/>
            <p:nvPr/>
          </p:nvSpPr>
          <p:spPr>
            <a:xfrm>
              <a:off x="1576720" y="150556"/>
              <a:ext cx="9313338" cy="122231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0" lang="pl-PL" sz="3600" b="1" i="1" u="none" strike="noStrike" kern="1200" cap="none" spc="0" normalizeH="0" baseline="0" noProof="0">
                  <a:ln>
                    <a:noFill/>
                  </a:ln>
                  <a:solidFill>
                    <a:srgbClr val="92D050"/>
                  </a:solidFill>
                  <a:effectLst/>
                  <a:uLnTx/>
                  <a:uFillTx/>
                  <a:latin typeface="Arial Narrow"/>
                  <a:ea typeface="+mn-ea"/>
                  <a:cs typeface="+mn-cs"/>
                </a:rPr>
                <a:t>POSSIBLE SOLUTIONS </a:t>
              </a:r>
              <a:endParaRPr lang="pl-PL" sz="3600" b="1" i="1">
                <a:solidFill>
                  <a:srgbClr val="92D050"/>
                </a:solidFill>
                <a:latin typeface="Arial Narrow" panose="020B0606020202030204" pitchFamily="34" charset="0"/>
                <a:ea typeface="+mn-lt"/>
                <a:cs typeface="+mn-lt"/>
              </a:endParaRPr>
            </a:p>
            <a:p>
              <a:pPr algn="ctr">
                <a:defRPr/>
              </a:pPr>
              <a:r>
                <a:rPr lang="pl-PL" sz="3600" b="1" i="1">
                  <a:solidFill>
                    <a:srgbClr val="92D050"/>
                  </a:solidFill>
                  <a:latin typeface="Arial Narrow"/>
                  <a:ea typeface="+mn-lt"/>
                  <a:cs typeface="+mn-lt"/>
                </a:rPr>
                <a:t>PARWISE COMPARISON – INTUITIVE DATA</a:t>
              </a:r>
              <a:r>
                <a:rPr lang="pl-PL" sz="3600" b="1" i="1">
                  <a:solidFill>
                    <a:srgbClr val="92D050"/>
                  </a:solidFill>
                  <a:latin typeface="Arial Narrow"/>
                </a:rPr>
                <a:t> </a:t>
              </a:r>
              <a:endParaRPr lang="pl-PL" sz="3600" b="1" i="1" u="none" strike="noStrike" kern="1200" cap="none" spc="0" normalizeH="0" baseline="0" noProof="0">
                <a:ln>
                  <a:noFill/>
                </a:ln>
                <a:solidFill>
                  <a:srgbClr val="92D050"/>
                </a:solidFill>
                <a:effectLst/>
                <a:uLnTx/>
                <a:uFillTx/>
                <a:latin typeface="Arial Narrow" panose="020B0606020202030204" pitchFamily="34" charset="0"/>
              </a:endParaRPr>
            </a:p>
          </p:txBody>
        </p:sp>
      </p:grpSp>
      <p:pic>
        <p:nvPicPr>
          <p:cNvPr id="15" name="Picture 14">
            <a:extLst>
              <a:ext uri="{FF2B5EF4-FFF2-40B4-BE49-F238E27FC236}">
                <a16:creationId xmlns:a16="http://schemas.microsoft.com/office/drawing/2014/main" id="{542ABB97-4CCF-0728-2E08-01163C516236}"/>
              </a:ext>
            </a:extLst>
          </p:cNvPr>
          <p:cNvPicPr>
            <a:picLocks noChangeAspect="1"/>
          </p:cNvPicPr>
          <p:nvPr/>
        </p:nvPicPr>
        <p:blipFill>
          <a:blip r:embed="rId2"/>
          <a:stretch>
            <a:fillRect/>
          </a:stretch>
        </p:blipFill>
        <p:spPr>
          <a:xfrm rot="570462">
            <a:off x="10405616" y="112216"/>
            <a:ext cx="1472586" cy="1485111"/>
          </a:xfrm>
          <a:prstGeom prst="rect">
            <a:avLst/>
          </a:prstGeom>
        </p:spPr>
      </p:pic>
      <p:graphicFrame>
        <p:nvGraphicFramePr>
          <p:cNvPr id="13" name="Table 12">
            <a:extLst>
              <a:ext uri="{FF2B5EF4-FFF2-40B4-BE49-F238E27FC236}">
                <a16:creationId xmlns:a16="http://schemas.microsoft.com/office/drawing/2014/main" id="{F33017F3-D539-9542-E8B6-EA6F6F2F8419}"/>
              </a:ext>
            </a:extLst>
          </p:cNvPr>
          <p:cNvGraphicFramePr>
            <a:graphicFrameLocks noGrp="1"/>
          </p:cNvGraphicFramePr>
          <p:nvPr>
            <p:extLst>
              <p:ext uri="{D42A27DB-BD31-4B8C-83A1-F6EECF244321}">
                <p14:modId xmlns:p14="http://schemas.microsoft.com/office/powerpoint/2010/main" val="1857399346"/>
              </p:ext>
            </p:extLst>
          </p:nvPr>
        </p:nvGraphicFramePr>
        <p:xfrm>
          <a:off x="429295" y="1717183"/>
          <a:ext cx="10660699" cy="4751765"/>
        </p:xfrm>
        <a:graphic>
          <a:graphicData uri="http://schemas.openxmlformats.org/drawingml/2006/table">
            <a:tbl>
              <a:tblPr firstRow="1" firstCol="1" bandRow="1">
                <a:tableStyleId>{5C22544A-7EE6-4342-B048-85BDC9FD1C3A}</a:tableStyleId>
              </a:tblPr>
              <a:tblGrid>
                <a:gridCol w="1987861">
                  <a:extLst>
                    <a:ext uri="{9D8B030D-6E8A-4147-A177-3AD203B41FA5}">
                      <a16:colId xmlns:a16="http://schemas.microsoft.com/office/drawing/2014/main" val="3655511469"/>
                    </a:ext>
                  </a:extLst>
                </a:gridCol>
                <a:gridCol w="829610">
                  <a:extLst>
                    <a:ext uri="{9D8B030D-6E8A-4147-A177-3AD203B41FA5}">
                      <a16:colId xmlns:a16="http://schemas.microsoft.com/office/drawing/2014/main" val="1006411728"/>
                    </a:ext>
                  </a:extLst>
                </a:gridCol>
                <a:gridCol w="2156867">
                  <a:extLst>
                    <a:ext uri="{9D8B030D-6E8A-4147-A177-3AD203B41FA5}">
                      <a16:colId xmlns:a16="http://schemas.microsoft.com/office/drawing/2014/main" val="97605214"/>
                    </a:ext>
                  </a:extLst>
                </a:gridCol>
                <a:gridCol w="1028318">
                  <a:extLst>
                    <a:ext uri="{9D8B030D-6E8A-4147-A177-3AD203B41FA5}">
                      <a16:colId xmlns:a16="http://schemas.microsoft.com/office/drawing/2014/main" val="2062574468"/>
                    </a:ext>
                  </a:extLst>
                </a:gridCol>
                <a:gridCol w="1592115">
                  <a:extLst>
                    <a:ext uri="{9D8B030D-6E8A-4147-A177-3AD203B41FA5}">
                      <a16:colId xmlns:a16="http://schemas.microsoft.com/office/drawing/2014/main" val="4161934468"/>
                    </a:ext>
                  </a:extLst>
                </a:gridCol>
                <a:gridCol w="1380721">
                  <a:extLst>
                    <a:ext uri="{9D8B030D-6E8A-4147-A177-3AD203B41FA5}">
                      <a16:colId xmlns:a16="http://schemas.microsoft.com/office/drawing/2014/main" val="2721313450"/>
                    </a:ext>
                  </a:extLst>
                </a:gridCol>
                <a:gridCol w="1685207">
                  <a:extLst>
                    <a:ext uri="{9D8B030D-6E8A-4147-A177-3AD203B41FA5}">
                      <a16:colId xmlns:a16="http://schemas.microsoft.com/office/drawing/2014/main" val="1500655214"/>
                    </a:ext>
                  </a:extLst>
                </a:gridCol>
              </a:tblGrid>
              <a:tr h="509062">
                <a:tc>
                  <a:txBody>
                    <a:bodyPr/>
                    <a:lstStyle/>
                    <a:p>
                      <a:endParaRPr lang="en-US" sz="1500" b="1">
                        <a:effectLst/>
                      </a:endParaRPr>
                    </a:p>
                  </a:txBody>
                  <a:tcPr marL="68580" marR="68580" marT="0" marB="0">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Posters</a:t>
                      </a:r>
                      <a:endParaRPr lang="en-US" sz="1500" b="1">
                        <a:effectLst/>
                        <a:latin typeface="Arial Narrow"/>
                        <a:cs typeface="Calibri"/>
                      </a:endParaRPr>
                    </a:p>
                  </a:txBody>
                  <a:tcPr marL="68580" marR="68580"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Interdisciplinary Problem-based Learning Project</a:t>
                      </a:r>
                      <a:endParaRPr lang="en-US" sz="1500" b="1">
                        <a:effectLst/>
                        <a:latin typeface="Arial Narrow"/>
                        <a:cs typeface="Calibri"/>
                      </a:endParaRPr>
                    </a:p>
                  </a:txBody>
                  <a:tcPr marL="68580" marR="68580"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Study Skills</a:t>
                      </a:r>
                      <a:endParaRPr lang="en-US" sz="1500" b="1">
                        <a:effectLst/>
                        <a:latin typeface="Arial Narrow"/>
                        <a:cs typeface="Calibri"/>
                      </a:endParaRPr>
                    </a:p>
                  </a:txBody>
                  <a:tcPr marL="68580" marR="68580"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Civic knowledge &amp; Engagement</a:t>
                      </a:r>
                      <a:endParaRPr lang="en-US" sz="1500" b="1">
                        <a:effectLst/>
                        <a:latin typeface="Arial Narrow"/>
                        <a:cs typeface="Calibri"/>
                      </a:endParaRPr>
                    </a:p>
                  </a:txBody>
                  <a:tcPr marL="68580" marR="68580"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Social media campaigns</a:t>
                      </a:r>
                      <a:endParaRPr lang="en-US" sz="1500" b="1">
                        <a:effectLst/>
                        <a:latin typeface="Arial Narrow"/>
                        <a:cs typeface="Calibri"/>
                      </a:endParaRPr>
                    </a:p>
                  </a:txBody>
                  <a:tcPr marL="68580" marR="68580" marT="0" marB="0">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Sustainability stands</a:t>
                      </a:r>
                      <a:endParaRPr lang="en-US" sz="1500" b="1">
                        <a:effectLst/>
                        <a:latin typeface="Arial Narrow"/>
                        <a:cs typeface="Calibri"/>
                      </a:endParaRPr>
                    </a:p>
                  </a:txBody>
                  <a:tcPr marL="68580" marR="68580" marT="0" marB="0">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extLst>
                  <a:ext uri="{0D108BD9-81ED-4DB2-BD59-A6C34878D82A}">
                    <a16:rowId xmlns:a16="http://schemas.microsoft.com/office/drawing/2014/main" val="3535190843"/>
                  </a:ext>
                </a:extLst>
              </a:tr>
              <a:tr h="750867">
                <a:tc>
                  <a:txBody>
                    <a:bodyPr/>
                    <a:lstStyle/>
                    <a:p>
                      <a:pPr algn="ctr"/>
                      <a:r>
                        <a:rPr lang="en-US" sz="1500" b="1" kern="0">
                          <a:solidFill>
                            <a:srgbClr val="000000"/>
                          </a:solidFill>
                          <a:effectLst/>
                          <a:latin typeface="Arial Narrow"/>
                          <a:ea typeface="Times New Roman" panose="02020603050405020304" pitchFamily="18" charset="0"/>
                          <a:cs typeface="Calibri"/>
                        </a:rPr>
                        <a:t>Posters</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X</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3"/>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IPBL Project </a:t>
                      </a:r>
                      <a:endParaRPr lang="en-US" sz="1500" b="1">
                        <a:effectLst/>
                      </a:endParaRPr>
                    </a:p>
                    <a:p>
                      <a:pPr algn="ctr"/>
                      <a:r>
                        <a:rPr lang="en-US" sz="2000" b="1" kern="0">
                          <a:solidFill>
                            <a:srgbClr val="000000"/>
                          </a:solidFill>
                          <a:effectLst/>
                          <a:latin typeface="Arial Narrow"/>
                          <a:ea typeface="Times New Roman" panose="02020603050405020304" pitchFamily="18" charset="0"/>
                          <a:cs typeface="Calibri"/>
                        </a:rPr>
                        <a:t>3</a:t>
                      </a:r>
                      <a:endParaRPr lang="en-US" sz="20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3"/>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Study Skills </a:t>
                      </a:r>
                      <a:endParaRPr lang="en-US" sz="1500" b="1">
                        <a:effectLst/>
                      </a:endParaRPr>
                    </a:p>
                    <a:p>
                      <a:pPr algn="ctr"/>
                      <a:r>
                        <a:rPr lang="en-US" sz="2000" b="1" kern="0">
                          <a:solidFill>
                            <a:srgbClr val="000000"/>
                          </a:solidFill>
                          <a:effectLst/>
                          <a:latin typeface="Arial Narrow"/>
                          <a:ea typeface="Times New Roman" panose="02020603050405020304" pitchFamily="18" charset="0"/>
                          <a:cs typeface="Calibri"/>
                        </a:rPr>
                        <a:t>3</a:t>
                      </a:r>
                      <a:endParaRPr lang="en-US" sz="20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3"/>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Civic knowledge &amp; Engagement </a:t>
                      </a:r>
                      <a:endParaRPr lang="en-US" sz="1500" b="1">
                        <a:effectLst/>
                      </a:endParaRPr>
                    </a:p>
                    <a:p>
                      <a:pPr algn="ctr"/>
                      <a:r>
                        <a:rPr lang="en-US" sz="2000" b="1" kern="0">
                          <a:solidFill>
                            <a:srgbClr val="000000"/>
                          </a:solidFill>
                          <a:effectLst/>
                          <a:latin typeface="Arial Narrow"/>
                          <a:ea typeface="Times New Roman" panose="02020603050405020304" pitchFamily="18" charset="0"/>
                          <a:cs typeface="Calibri"/>
                        </a:rPr>
                        <a:t>1</a:t>
                      </a:r>
                      <a:endParaRPr lang="en-US" sz="20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3"/>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SM campaigns </a:t>
                      </a:r>
                      <a:endParaRPr lang="en-US" sz="1500" b="1">
                        <a:effectLst/>
                      </a:endParaRPr>
                    </a:p>
                    <a:p>
                      <a:pPr algn="ctr"/>
                      <a:r>
                        <a:rPr lang="en-US" sz="2000" b="1" kern="0">
                          <a:solidFill>
                            <a:srgbClr val="000000"/>
                          </a:solidFill>
                          <a:effectLst/>
                          <a:latin typeface="Arial Narrow"/>
                          <a:ea typeface="Times New Roman" panose="02020603050405020304" pitchFamily="18" charset="0"/>
                          <a:cs typeface="Calibri"/>
                        </a:rPr>
                        <a:t>5</a:t>
                      </a:r>
                      <a:endParaRPr lang="en-US" sz="20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3"/>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Sustainability stands </a:t>
                      </a:r>
                      <a:endParaRPr lang="en-US" sz="1500" b="1">
                        <a:effectLst/>
                      </a:endParaRPr>
                    </a:p>
                    <a:p>
                      <a:pPr algn="ctr"/>
                      <a:r>
                        <a:rPr lang="en-US" sz="2000" b="1" kern="0">
                          <a:solidFill>
                            <a:srgbClr val="000000"/>
                          </a:solidFill>
                          <a:effectLst/>
                          <a:latin typeface="Arial Narrow"/>
                          <a:ea typeface="Times New Roman" panose="02020603050405020304" pitchFamily="18" charset="0"/>
                          <a:cs typeface="Calibri"/>
                        </a:rPr>
                        <a:t>5</a:t>
                      </a:r>
                      <a:endParaRPr lang="en-US" sz="20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3"/>
                    </a:solidFill>
                  </a:tcPr>
                </a:tc>
                <a:extLst>
                  <a:ext uri="{0D108BD9-81ED-4DB2-BD59-A6C34878D82A}">
                    <a16:rowId xmlns:a16="http://schemas.microsoft.com/office/drawing/2014/main" val="4497738"/>
                  </a:ext>
                </a:extLst>
              </a:tr>
              <a:tr h="750867">
                <a:tc>
                  <a:txBody>
                    <a:bodyPr/>
                    <a:lstStyle/>
                    <a:p>
                      <a:pPr algn="ctr"/>
                      <a:r>
                        <a:rPr lang="en-US" sz="1500" b="1" kern="0">
                          <a:solidFill>
                            <a:srgbClr val="000000"/>
                          </a:solidFill>
                          <a:effectLst/>
                          <a:latin typeface="Arial Narrow"/>
                          <a:ea typeface="Times New Roman" panose="02020603050405020304" pitchFamily="18" charset="0"/>
                          <a:cs typeface="Calibri"/>
                        </a:rPr>
                        <a:t>Interdisciplinary Problem-based Learning Project</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X</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X</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Study Skills </a:t>
                      </a:r>
                      <a:endParaRPr lang="en-US" sz="1500" b="1">
                        <a:effectLst/>
                      </a:endParaRPr>
                    </a:p>
                    <a:p>
                      <a:pPr algn="ctr"/>
                      <a:r>
                        <a:rPr lang="en-US" sz="2000" b="1" kern="0">
                          <a:solidFill>
                            <a:srgbClr val="000000"/>
                          </a:solidFill>
                          <a:effectLst/>
                          <a:latin typeface="Arial Narrow"/>
                          <a:ea typeface="Times New Roman" panose="02020603050405020304" pitchFamily="18" charset="0"/>
                          <a:cs typeface="Calibri"/>
                        </a:rPr>
                        <a:t>1</a:t>
                      </a:r>
                      <a:endParaRPr lang="en-US" sz="20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PBL </a:t>
                      </a:r>
                      <a:endParaRPr lang="en-US" sz="1500" b="1">
                        <a:effectLst/>
                      </a:endParaRPr>
                    </a:p>
                    <a:p>
                      <a:pPr algn="ctr"/>
                      <a:r>
                        <a:rPr lang="en-US" sz="2000" b="1" kern="0">
                          <a:solidFill>
                            <a:srgbClr val="000000"/>
                          </a:solidFill>
                          <a:effectLst/>
                          <a:latin typeface="Arial Narrow"/>
                          <a:ea typeface="Times New Roman" panose="02020603050405020304" pitchFamily="18" charset="0"/>
                          <a:cs typeface="Calibri"/>
                        </a:rPr>
                        <a:t>3</a:t>
                      </a:r>
                      <a:endParaRPr lang="en-US" sz="20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SM campaigns </a:t>
                      </a:r>
                      <a:endParaRPr lang="en-US" sz="1500" b="1">
                        <a:effectLst/>
                      </a:endParaRPr>
                    </a:p>
                    <a:p>
                      <a:pPr algn="ctr"/>
                      <a:r>
                        <a:rPr lang="en-US" sz="2000" b="1" kern="0">
                          <a:solidFill>
                            <a:srgbClr val="000000"/>
                          </a:solidFill>
                          <a:effectLst/>
                          <a:latin typeface="Arial Narrow"/>
                          <a:ea typeface="Times New Roman" panose="02020603050405020304" pitchFamily="18" charset="0"/>
                          <a:cs typeface="Calibri"/>
                        </a:rPr>
                        <a:t>3</a:t>
                      </a:r>
                      <a:endParaRPr lang="en-US" sz="20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Sustainability stands </a:t>
                      </a:r>
                      <a:endParaRPr lang="en-US" sz="1500" b="1">
                        <a:effectLst/>
                      </a:endParaRPr>
                    </a:p>
                    <a:p>
                      <a:pPr algn="ctr"/>
                      <a:r>
                        <a:rPr lang="en-US" sz="2000" b="1" kern="0">
                          <a:solidFill>
                            <a:srgbClr val="000000"/>
                          </a:solidFill>
                          <a:effectLst/>
                          <a:latin typeface="Arial Narrow"/>
                          <a:ea typeface="Times New Roman" panose="02020603050405020304" pitchFamily="18" charset="0"/>
                          <a:cs typeface="Calibri"/>
                        </a:rPr>
                        <a:t>1</a:t>
                      </a:r>
                      <a:endParaRPr lang="en-US" sz="20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extLst>
                  <a:ext uri="{0D108BD9-81ED-4DB2-BD59-A6C34878D82A}">
                    <a16:rowId xmlns:a16="http://schemas.microsoft.com/office/drawing/2014/main" val="563744492"/>
                  </a:ext>
                </a:extLst>
              </a:tr>
              <a:tr h="750867">
                <a:tc>
                  <a:txBody>
                    <a:bodyPr/>
                    <a:lstStyle/>
                    <a:p>
                      <a:pPr algn="ctr"/>
                      <a:r>
                        <a:rPr lang="en-US" sz="1500" b="1" kern="0">
                          <a:solidFill>
                            <a:srgbClr val="000000"/>
                          </a:solidFill>
                          <a:effectLst/>
                          <a:latin typeface="Arial Narrow"/>
                          <a:ea typeface="Times New Roman" panose="02020603050405020304" pitchFamily="18" charset="0"/>
                          <a:cs typeface="Calibri"/>
                        </a:rPr>
                        <a:t>Study Skills</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X</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3"/>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X</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3"/>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X</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3"/>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Study Skills </a:t>
                      </a:r>
                      <a:endParaRPr lang="en-US" sz="1500" b="1">
                        <a:effectLst/>
                      </a:endParaRPr>
                    </a:p>
                    <a:p>
                      <a:pPr algn="ctr"/>
                      <a:r>
                        <a:rPr lang="en-US" sz="1500" b="1" kern="0">
                          <a:solidFill>
                            <a:srgbClr val="000000"/>
                          </a:solidFill>
                          <a:effectLst/>
                          <a:latin typeface="Arial Narrow"/>
                          <a:ea typeface="Times New Roman" panose="02020603050405020304" pitchFamily="18" charset="0"/>
                          <a:cs typeface="Calibri"/>
                        </a:rPr>
                        <a:t>1</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3"/>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SM campaigns </a:t>
                      </a:r>
                      <a:endParaRPr lang="en-US" sz="1500" b="1">
                        <a:effectLst/>
                      </a:endParaRPr>
                    </a:p>
                    <a:p>
                      <a:pPr algn="ctr"/>
                      <a:r>
                        <a:rPr lang="en-US" sz="2000" b="1" kern="0">
                          <a:solidFill>
                            <a:srgbClr val="000000"/>
                          </a:solidFill>
                          <a:effectLst/>
                          <a:latin typeface="Arial Narrow"/>
                          <a:ea typeface="Times New Roman" panose="02020603050405020304" pitchFamily="18" charset="0"/>
                          <a:cs typeface="Calibri"/>
                        </a:rPr>
                        <a:t>3</a:t>
                      </a:r>
                      <a:endParaRPr lang="en-US" sz="20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3"/>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Sustainability stands </a:t>
                      </a:r>
                      <a:endParaRPr lang="en-US" sz="1500" b="1">
                        <a:effectLst/>
                      </a:endParaRPr>
                    </a:p>
                    <a:p>
                      <a:pPr algn="ctr"/>
                      <a:r>
                        <a:rPr lang="en-US" sz="2000" b="1" kern="0">
                          <a:solidFill>
                            <a:srgbClr val="000000"/>
                          </a:solidFill>
                          <a:effectLst/>
                          <a:latin typeface="Arial Narrow"/>
                          <a:ea typeface="Times New Roman" panose="02020603050405020304" pitchFamily="18" charset="0"/>
                          <a:cs typeface="Calibri"/>
                        </a:rPr>
                        <a:t>3</a:t>
                      </a:r>
                      <a:endParaRPr lang="en-US" sz="20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3"/>
                    </a:solidFill>
                  </a:tcPr>
                </a:tc>
                <a:extLst>
                  <a:ext uri="{0D108BD9-81ED-4DB2-BD59-A6C34878D82A}">
                    <a16:rowId xmlns:a16="http://schemas.microsoft.com/office/drawing/2014/main" val="1338405826"/>
                  </a:ext>
                </a:extLst>
              </a:tr>
              <a:tr h="750867">
                <a:tc>
                  <a:txBody>
                    <a:bodyPr/>
                    <a:lstStyle/>
                    <a:p>
                      <a:pPr algn="ctr"/>
                      <a:r>
                        <a:rPr lang="en-US" sz="1500" b="1" kern="0">
                          <a:solidFill>
                            <a:srgbClr val="000000"/>
                          </a:solidFill>
                          <a:effectLst/>
                          <a:latin typeface="Arial Narrow"/>
                          <a:ea typeface="Times New Roman" panose="02020603050405020304" pitchFamily="18" charset="0"/>
                          <a:cs typeface="Calibri"/>
                        </a:rPr>
                        <a:t>Civic knowledge &amp; Engagement</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X</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X</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X</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X</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SM campaigns </a:t>
                      </a:r>
                      <a:endParaRPr lang="en-US" sz="1500" b="1">
                        <a:effectLst/>
                      </a:endParaRPr>
                    </a:p>
                    <a:p>
                      <a:pPr algn="ctr"/>
                      <a:r>
                        <a:rPr lang="en-US" sz="2000" b="1" kern="0">
                          <a:solidFill>
                            <a:srgbClr val="000000"/>
                          </a:solidFill>
                          <a:effectLst/>
                          <a:latin typeface="Arial Narrow"/>
                          <a:ea typeface="Times New Roman" panose="02020603050405020304" pitchFamily="18" charset="0"/>
                          <a:cs typeface="Calibri"/>
                        </a:rPr>
                        <a:t>3</a:t>
                      </a:r>
                      <a:endParaRPr lang="en-US" sz="20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Sustainability stands </a:t>
                      </a:r>
                      <a:endParaRPr lang="en-US" sz="1500" b="1">
                        <a:effectLst/>
                      </a:endParaRPr>
                    </a:p>
                    <a:p>
                      <a:pPr algn="ctr"/>
                      <a:r>
                        <a:rPr lang="en-US" sz="2000" b="1" kern="0">
                          <a:solidFill>
                            <a:srgbClr val="000000"/>
                          </a:solidFill>
                          <a:effectLst/>
                          <a:latin typeface="Arial Narrow"/>
                          <a:ea typeface="Times New Roman" panose="02020603050405020304" pitchFamily="18" charset="0"/>
                          <a:cs typeface="Calibri"/>
                        </a:rPr>
                        <a:t>3</a:t>
                      </a:r>
                      <a:endParaRPr lang="en-US" sz="20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extLst>
                  <a:ext uri="{0D108BD9-81ED-4DB2-BD59-A6C34878D82A}">
                    <a16:rowId xmlns:a16="http://schemas.microsoft.com/office/drawing/2014/main" val="2999604022"/>
                  </a:ext>
                </a:extLst>
              </a:tr>
              <a:tr h="750867">
                <a:tc>
                  <a:txBody>
                    <a:bodyPr/>
                    <a:lstStyle/>
                    <a:p>
                      <a:pPr algn="ctr"/>
                      <a:r>
                        <a:rPr lang="en-US" sz="1500" b="1" kern="0">
                          <a:solidFill>
                            <a:srgbClr val="000000"/>
                          </a:solidFill>
                          <a:effectLst/>
                          <a:latin typeface="Arial Narrow"/>
                          <a:ea typeface="Times New Roman" panose="02020603050405020304" pitchFamily="18" charset="0"/>
                          <a:cs typeface="Calibri"/>
                        </a:rPr>
                        <a:t>Social media campaigns</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X</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3"/>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X</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3"/>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X</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3"/>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X</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3"/>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X</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3"/>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Sustainability stands </a:t>
                      </a:r>
                      <a:endParaRPr lang="en-US" sz="1500" b="1">
                        <a:effectLst/>
                      </a:endParaRPr>
                    </a:p>
                    <a:p>
                      <a:pPr algn="ctr"/>
                      <a:r>
                        <a:rPr lang="en-US" sz="2000" b="1" kern="0">
                          <a:solidFill>
                            <a:srgbClr val="000000"/>
                          </a:solidFill>
                          <a:effectLst/>
                          <a:latin typeface="Arial Narrow"/>
                          <a:ea typeface="Times New Roman" panose="02020603050405020304" pitchFamily="18" charset="0"/>
                          <a:cs typeface="Calibri"/>
                        </a:rPr>
                        <a:t>3</a:t>
                      </a:r>
                      <a:endParaRPr lang="en-US" sz="20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E0B3"/>
                    </a:solidFill>
                  </a:tcPr>
                </a:tc>
                <a:extLst>
                  <a:ext uri="{0D108BD9-81ED-4DB2-BD59-A6C34878D82A}">
                    <a16:rowId xmlns:a16="http://schemas.microsoft.com/office/drawing/2014/main" val="2653732739"/>
                  </a:ext>
                </a:extLst>
              </a:tr>
              <a:tr h="432703">
                <a:tc>
                  <a:txBody>
                    <a:bodyPr/>
                    <a:lstStyle/>
                    <a:p>
                      <a:pPr algn="ctr"/>
                      <a:r>
                        <a:rPr lang="en-US" sz="1500" b="1" kern="0">
                          <a:solidFill>
                            <a:srgbClr val="000000"/>
                          </a:solidFill>
                          <a:effectLst/>
                          <a:latin typeface="Arial Narrow"/>
                          <a:ea typeface="Times New Roman" panose="02020603050405020304" pitchFamily="18" charset="0"/>
                          <a:cs typeface="Calibri"/>
                        </a:rPr>
                        <a:t>Sustainability stands</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X</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X</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X</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X</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X</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ctr"/>
                      <a:r>
                        <a:rPr lang="en-US" sz="1500" b="1" kern="0">
                          <a:solidFill>
                            <a:srgbClr val="000000"/>
                          </a:solidFill>
                          <a:effectLst/>
                          <a:latin typeface="Arial Narrow"/>
                          <a:ea typeface="Times New Roman" panose="02020603050405020304" pitchFamily="18" charset="0"/>
                          <a:cs typeface="Calibri"/>
                        </a:rPr>
                        <a:t>X</a:t>
                      </a:r>
                      <a:endParaRPr lang="en-US" sz="1500" b="1">
                        <a:effectLst/>
                        <a:latin typeface="Arial Narrow"/>
                        <a:cs typeface="Calibri"/>
                      </a:endParaRPr>
                    </a:p>
                  </a:txBody>
                  <a:tcPr marL="68580" marR="6858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extLst>
                  <a:ext uri="{0D108BD9-81ED-4DB2-BD59-A6C34878D82A}">
                    <a16:rowId xmlns:a16="http://schemas.microsoft.com/office/drawing/2014/main" val="2057084546"/>
                  </a:ext>
                </a:extLst>
              </a:tr>
            </a:tbl>
          </a:graphicData>
        </a:graphic>
      </p:graphicFrame>
      <p:sp>
        <p:nvSpPr>
          <p:cNvPr id="2" name="Slide Number Placeholder 1">
            <a:extLst>
              <a:ext uri="{FF2B5EF4-FFF2-40B4-BE49-F238E27FC236}">
                <a16:creationId xmlns:a16="http://schemas.microsoft.com/office/drawing/2014/main" id="{D74F0FA0-BD99-CBB1-0B1F-F1E2541E8D6B}"/>
              </a:ext>
            </a:extLst>
          </p:cNvPr>
          <p:cNvSpPr>
            <a:spLocks noGrp="1"/>
          </p:cNvSpPr>
          <p:nvPr>
            <p:ph type="sldNum" sz="quarter" idx="12"/>
          </p:nvPr>
        </p:nvSpPr>
        <p:spPr/>
        <p:txBody>
          <a:bodyPr/>
          <a:lstStyle/>
          <a:p>
            <a:fld id="{48F63A3B-78C7-47BE-AE5E-E10140E04643}" type="slidenum">
              <a:rPr lang="en-US" sz="1400" b="1" smtClean="0"/>
              <a:t>9</a:t>
            </a:fld>
            <a:endParaRPr lang="en-US" b="1"/>
          </a:p>
        </p:txBody>
      </p:sp>
    </p:spTree>
    <p:extLst>
      <p:ext uri="{BB962C8B-B14F-4D97-AF65-F5344CB8AC3E}">
        <p14:creationId xmlns:p14="http://schemas.microsoft.com/office/powerpoint/2010/main" val="241199491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Panoramiczny</PresentationFormat>
  <Slides>15</Slides>
  <Notes>1</Notes>
  <HiddenSlides>0</HiddenSlides>
  <ScaleCrop>false</ScaleCrop>
  <HeadingPairs>
    <vt:vector size="4" baseType="variant">
      <vt:variant>
        <vt:lpstr>Motyw</vt:lpstr>
      </vt:variant>
      <vt:variant>
        <vt:i4>1</vt:i4>
      </vt:variant>
      <vt:variant>
        <vt:lpstr>Tytuły slajdów</vt:lpstr>
      </vt:variant>
      <vt:variant>
        <vt:i4>15</vt:i4>
      </vt:variant>
    </vt:vector>
  </HeadingPairs>
  <TitlesOfParts>
    <vt:vector size="16" baseType="lpstr">
      <vt:lpstr>Office Theme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Izabela Zajdel</dc:creator>
  <cp:revision>46</cp:revision>
  <dcterms:created xsi:type="dcterms:W3CDTF">2024-01-24T08:32:03Z</dcterms:created>
  <dcterms:modified xsi:type="dcterms:W3CDTF">2024-01-31T06:12:32Z</dcterms:modified>
</cp:coreProperties>
</file>